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00"/>
  </p:notesMasterIdLst>
  <p:handoutMasterIdLst>
    <p:handoutMasterId r:id="rId20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789" r:id="rId30"/>
    <p:sldId id="1646" r:id="rId31"/>
    <p:sldId id="1056" r:id="rId32"/>
    <p:sldId id="931" r:id="rId33"/>
    <p:sldId id="898" r:id="rId34"/>
    <p:sldId id="922" r:id="rId35"/>
    <p:sldId id="948" r:id="rId36"/>
    <p:sldId id="793" r:id="rId37"/>
    <p:sldId id="990" r:id="rId38"/>
    <p:sldId id="1045" r:id="rId39"/>
    <p:sldId id="984" r:id="rId40"/>
    <p:sldId id="985" r:id="rId41"/>
    <p:sldId id="986" r:id="rId42"/>
    <p:sldId id="987" r:id="rId43"/>
    <p:sldId id="988" r:id="rId44"/>
    <p:sldId id="989" r:id="rId45"/>
    <p:sldId id="828" r:id="rId46"/>
    <p:sldId id="829" r:id="rId47"/>
    <p:sldId id="830" r:id="rId48"/>
    <p:sldId id="831" r:id="rId49"/>
    <p:sldId id="834" r:id="rId50"/>
    <p:sldId id="833" r:id="rId51"/>
    <p:sldId id="949" r:id="rId52"/>
    <p:sldId id="999" r:id="rId53"/>
    <p:sldId id="1000" r:id="rId54"/>
    <p:sldId id="927" r:id="rId55"/>
    <p:sldId id="1054" r:id="rId56"/>
    <p:sldId id="1055" r:id="rId57"/>
    <p:sldId id="1021" r:id="rId58"/>
    <p:sldId id="1044" r:id="rId59"/>
    <p:sldId id="973" r:id="rId60"/>
    <p:sldId id="974" r:id="rId61"/>
    <p:sldId id="975" r:id="rId62"/>
    <p:sldId id="524" r:id="rId63"/>
    <p:sldId id="1013" r:id="rId64"/>
    <p:sldId id="1001" r:id="rId65"/>
    <p:sldId id="1002" r:id="rId66"/>
    <p:sldId id="1003" r:id="rId67"/>
    <p:sldId id="1004" r:id="rId68"/>
    <p:sldId id="1006" r:id="rId69"/>
    <p:sldId id="1007" r:id="rId70"/>
    <p:sldId id="1008" r:id="rId71"/>
    <p:sldId id="1009" r:id="rId72"/>
    <p:sldId id="1010" r:id="rId73"/>
    <p:sldId id="1011" r:id="rId74"/>
    <p:sldId id="1018" r:id="rId75"/>
    <p:sldId id="1020" r:id="rId76"/>
    <p:sldId id="1015" r:id="rId77"/>
    <p:sldId id="1016" r:id="rId78"/>
    <p:sldId id="1017" r:id="rId79"/>
    <p:sldId id="1647" r:id="rId80"/>
    <p:sldId id="1648" r:id="rId81"/>
    <p:sldId id="950" r:id="rId82"/>
    <p:sldId id="933" r:id="rId83"/>
    <p:sldId id="934" r:id="rId84"/>
    <p:sldId id="951" r:id="rId85"/>
    <p:sldId id="820" r:id="rId86"/>
    <p:sldId id="374" r:id="rId87"/>
    <p:sldId id="383" r:id="rId88"/>
    <p:sldId id="822" r:id="rId89"/>
    <p:sldId id="1049" r:id="rId90"/>
    <p:sldId id="981" r:id="rId91"/>
    <p:sldId id="935" r:id="rId92"/>
    <p:sldId id="1047" r:id="rId93"/>
    <p:sldId id="1046" r:id="rId94"/>
    <p:sldId id="1645" r:id="rId95"/>
    <p:sldId id="928" r:id="rId96"/>
    <p:sldId id="972" r:id="rId97"/>
    <p:sldId id="379" r:id="rId98"/>
    <p:sldId id="992" r:id="rId99"/>
    <p:sldId id="1058" r:id="rId100"/>
    <p:sldId id="1649" r:id="rId101"/>
    <p:sldId id="1052" r:id="rId102"/>
    <p:sldId id="993" r:id="rId103"/>
    <p:sldId id="723" r:id="rId104"/>
    <p:sldId id="729" r:id="rId105"/>
    <p:sldId id="1051" r:id="rId106"/>
    <p:sldId id="1059" r:id="rId107"/>
    <p:sldId id="976" r:id="rId108"/>
    <p:sldId id="1643" r:id="rId109"/>
    <p:sldId id="1644" r:id="rId110"/>
    <p:sldId id="1032" r:id="rId111"/>
    <p:sldId id="1022" r:id="rId112"/>
    <p:sldId id="1023" r:id="rId113"/>
    <p:sldId id="1024" r:id="rId114"/>
    <p:sldId id="1025" r:id="rId115"/>
    <p:sldId id="1026" r:id="rId116"/>
    <p:sldId id="1027" r:id="rId117"/>
    <p:sldId id="1028" r:id="rId118"/>
    <p:sldId id="977" r:id="rId119"/>
    <p:sldId id="1029" r:id="rId120"/>
    <p:sldId id="1030" r:id="rId121"/>
    <p:sldId id="1031" r:id="rId122"/>
    <p:sldId id="937" r:id="rId123"/>
    <p:sldId id="893" r:id="rId124"/>
    <p:sldId id="954" r:id="rId125"/>
    <p:sldId id="955" r:id="rId126"/>
    <p:sldId id="903" r:id="rId127"/>
    <p:sldId id="938" r:id="rId128"/>
    <p:sldId id="939" r:id="rId129"/>
    <p:sldId id="940" r:id="rId130"/>
    <p:sldId id="941" r:id="rId131"/>
    <p:sldId id="942" r:id="rId132"/>
    <p:sldId id="943" r:id="rId133"/>
    <p:sldId id="944" r:id="rId134"/>
    <p:sldId id="875" r:id="rId135"/>
    <p:sldId id="892" r:id="rId136"/>
    <p:sldId id="998" r:id="rId137"/>
    <p:sldId id="894" r:id="rId138"/>
    <p:sldId id="868" r:id="rId139"/>
    <p:sldId id="970" r:id="rId140"/>
    <p:sldId id="956" r:id="rId141"/>
    <p:sldId id="957" r:id="rId142"/>
    <p:sldId id="958" r:id="rId143"/>
    <p:sldId id="959" r:id="rId144"/>
    <p:sldId id="960" r:id="rId145"/>
    <p:sldId id="961" r:id="rId146"/>
    <p:sldId id="962" r:id="rId147"/>
    <p:sldId id="963" r:id="rId148"/>
    <p:sldId id="964" r:id="rId149"/>
    <p:sldId id="965" r:id="rId150"/>
    <p:sldId id="966" r:id="rId151"/>
    <p:sldId id="967" r:id="rId152"/>
    <p:sldId id="968" r:id="rId153"/>
    <p:sldId id="969" r:id="rId154"/>
    <p:sldId id="952" r:id="rId155"/>
    <p:sldId id="836" r:id="rId156"/>
    <p:sldId id="837" r:id="rId157"/>
    <p:sldId id="860" r:id="rId158"/>
    <p:sldId id="838" r:id="rId159"/>
    <p:sldId id="839" r:id="rId160"/>
    <p:sldId id="840" r:id="rId161"/>
    <p:sldId id="841" r:id="rId162"/>
    <p:sldId id="842" r:id="rId163"/>
    <p:sldId id="867" r:id="rId164"/>
    <p:sldId id="878" r:id="rId165"/>
    <p:sldId id="879" r:id="rId166"/>
    <p:sldId id="880" r:id="rId167"/>
    <p:sldId id="881" r:id="rId168"/>
    <p:sldId id="882" r:id="rId169"/>
    <p:sldId id="883" r:id="rId170"/>
    <p:sldId id="953" r:id="rId171"/>
    <p:sldId id="855" r:id="rId172"/>
    <p:sldId id="856" r:id="rId173"/>
    <p:sldId id="753" r:id="rId174"/>
    <p:sldId id="754" r:id="rId175"/>
    <p:sldId id="755" r:id="rId176"/>
    <p:sldId id="765" r:id="rId177"/>
    <p:sldId id="757" r:id="rId178"/>
    <p:sldId id="761" r:id="rId179"/>
    <p:sldId id="762" r:id="rId180"/>
    <p:sldId id="763" r:id="rId181"/>
    <p:sldId id="764" r:id="rId182"/>
    <p:sldId id="760" r:id="rId183"/>
    <p:sldId id="1053" r:id="rId184"/>
    <p:sldId id="411" r:id="rId185"/>
    <p:sldId id="1037" r:id="rId186"/>
    <p:sldId id="1038" r:id="rId187"/>
    <p:sldId id="1039" r:id="rId188"/>
    <p:sldId id="1040" r:id="rId189"/>
    <p:sldId id="1041" r:id="rId190"/>
    <p:sldId id="994" r:id="rId191"/>
    <p:sldId id="979" r:id="rId192"/>
    <p:sldId id="256" r:id="rId193"/>
    <p:sldId id="991" r:id="rId194"/>
    <p:sldId id="1042" r:id="rId195"/>
    <p:sldId id="1043" r:id="rId196"/>
    <p:sldId id="1033" r:id="rId197"/>
    <p:sldId id="826" r:id="rId198"/>
    <p:sldId id="766" r:id="rId19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789"/>
            <p14:sldId id="1646"/>
            <p14:sldId id="1056"/>
            <p14:sldId id="931"/>
            <p14:sldId id="898"/>
            <p14:sldId id="922"/>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 id="1054"/>
            <p14:sldId id="1055"/>
          </p14:sldIdLst>
        </p14:section>
        <p14:section name="Setup PuTTY" id="{AF1DB9F9-CF83-41C9-8EE6-E746FBA1366A}">
          <p14:sldIdLst>
            <p14:sldId id="1021"/>
            <p14:sldId id="1044"/>
            <p14:sldId id="973"/>
            <p14:sldId id="974"/>
            <p14:sldId id="975"/>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OpenOnDemand" id="{80748567-A021-4AF6-ADB3-8A2D8293E1E9}">
          <p14:sldIdLst>
            <p14:sldId id="1647"/>
            <p14:sldId id="1648"/>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1645"/>
            <p14:sldId id="928"/>
            <p14:sldId id="972"/>
            <p14:sldId id="379"/>
            <p14:sldId id="992"/>
            <p14:sldId id="1058"/>
            <p14:sldId id="1649"/>
            <p14:sldId id="1052"/>
          </p14:sldIdLst>
        </p14:section>
        <p14:section name="PBS" id="{5482B138-99D6-45FA-9532-617C0B138CA8}">
          <p14:sldIdLst>
            <p14:sldId id="993"/>
            <p14:sldId id="723"/>
            <p14:sldId id="729"/>
            <p14:sldId id="1051"/>
            <p14:sldId id="1059"/>
            <p14:sldId id="976"/>
          </p14:sldIdLst>
        </p14:section>
        <p14:section name="Managing Jobs" id="{4B994600-73CB-4B53-AE4F-645F8E32C433}">
          <p14:sldIdLst>
            <p14:sldId id="1643"/>
            <p14:sldId id="1644"/>
          </p14:sldIdLst>
        </p14:section>
        <p14:section name="Debugging Queue" id="{3A9F716D-4419-4951-BE1D-A5769C80AD38}">
          <p14:sldIdLst>
            <p14:sldId id="1032"/>
          </p14:sldIdLst>
        </p14:section>
        <p14:section name="OpenOnDemand" id="{61BF0189-4144-43E9-B69B-963554E6BDE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Accounting"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5122" autoAdjust="0"/>
  </p:normalViewPr>
  <p:slideViewPr>
    <p:cSldViewPr snapToObjects="1" showGuides="1">
      <p:cViewPr varScale="1">
        <p:scale>
          <a:sx n="84" d="100"/>
          <a:sy n="84" d="100"/>
        </p:scale>
        <p:origin x="96" y="110"/>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theme" Target="theme/theme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tableStyles" Target="tableStyle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190" Type="http://schemas.openxmlformats.org/officeDocument/2006/relationships/slide" Target="slides/slide182.xml"/><Relationship Id="rId204"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notesMaster" Target="notesMasters/notesMaster1.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handoutMaster" Target="handoutMasters/handoutMaster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commentAuthors" Target="commentAuthors.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3/03/2023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3/03/2023</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22</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25</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27</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28</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43</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44</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74</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77</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84</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104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130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3/3/2023</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3/3/2023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3/3/2023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29.wmf"/></Relationships>
</file>

<file path=ppt/slides/_rels/slide169.x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image" Target="../media/image138.png"/><Relationship Id="rId3" Type="http://schemas.openxmlformats.org/officeDocument/2006/relationships/image" Target="../media/image130.jpeg"/><Relationship Id="rId7" Type="http://schemas.openxmlformats.org/officeDocument/2006/relationships/oleObject" Target="../embeddings/oleObject2.bin"/><Relationship Id="rId12" Type="http://schemas.openxmlformats.org/officeDocument/2006/relationships/image" Target="../media/image137.wmf"/><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133.png"/><Relationship Id="rId11" Type="http://schemas.openxmlformats.org/officeDocument/2006/relationships/oleObject" Target="../embeddings/oleObject3.bin"/><Relationship Id="rId5" Type="http://schemas.openxmlformats.org/officeDocument/2006/relationships/image" Target="../media/image132.png"/><Relationship Id="rId10" Type="http://schemas.openxmlformats.org/officeDocument/2006/relationships/image" Target="../media/image136.jpeg"/><Relationship Id="rId4" Type="http://schemas.openxmlformats.org/officeDocument/2006/relationships/image" Target="../media/image131.png"/><Relationship Id="rId9" Type="http://schemas.openxmlformats.org/officeDocument/2006/relationships/image" Target="../media/image1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png"/></Relationships>
</file>

<file path=ppt/slides/_rels/slide19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91.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6.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irewall.vscentrum.be/vscagent/latest/" TargetMode="External"/><Relationship Id="rId2" Type="http://schemas.openxmlformats.org/officeDocument/2006/relationships/hyperlink" Target="https://docs.vscentrum.be/en/latest/leuven/mfa_quickstart.html?highlight=vscagent" TargetMode="Externa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92.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ondemand.hpc.kuleuven.be/" TargetMode="Externa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diagramLayout" Target="../diagrams/layout7.xml"/><Relationship Id="rId7" Type="http://schemas.openxmlformats.org/officeDocument/2006/relationships/image" Target="../media/image103.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15.png"/><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Geert Jan Bex (</a:t>
            </a:r>
            <a:r>
              <a:rPr lang="en-US" dirty="0" err="1"/>
              <a:t>Uhasselt</a:t>
            </a:r>
            <a:r>
              <a:rPr lang="en-US" dirty="0"/>
              <a:t>)</a:t>
            </a:r>
            <a:br>
              <a:rPr lang="en-US" dirty="0"/>
            </a:br>
            <a:r>
              <a:rPr lang="en-US" dirty="0"/>
              <a:t>	Jan Ooghe</a:t>
            </a:r>
            <a:br>
              <a:rPr lang="en-US" dirty="0"/>
            </a:br>
            <a:r>
              <a:rPr lang="en-US" dirty="0"/>
              <a:t>             Wouter van Assche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079789089"/>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765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36866" name="Rectangle 2"/>
          <p:cNvSpPr>
            <a:spLocks noGrp="1" noChangeArrowheads="1"/>
          </p:cNvSpPr>
          <p:nvPr>
            <p:ph type="title"/>
          </p:nvPr>
        </p:nvSpPr>
        <p:spPr>
          <a:xfrm>
            <a:off x="546736" y="184735"/>
            <a:ext cx="4541152" cy="864097"/>
          </a:xfrm>
        </p:spPr>
        <p:txBody>
          <a:bodyPr>
            <a:normAutofit/>
          </a:bodyPr>
          <a:lstStyle/>
          <a:p>
            <a:pPr eaLnBrk="1" hangingPunct="1"/>
            <a:r>
              <a:rPr lang="en-US" altLang="en-US" dirty="0"/>
              <a:t>Other Partitions on </a:t>
            </a:r>
            <a:r>
              <a:rPr lang="en-US" altLang="en-US" dirty="0" err="1"/>
              <a:t>wICE</a:t>
            </a:r>
            <a:endParaRPr lang="en-US" altLang="en-US" dirty="0"/>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101</a:t>
            </a:fld>
            <a:endParaRPr lang="nl-BE"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nvGraphicFramePr>
        <p:xfrm>
          <a:off x="191344" y="980728"/>
          <a:ext cx="11809312" cy="3696620"/>
        </p:xfrm>
        <a:graphic>
          <a:graphicData uri="http://schemas.openxmlformats.org/drawingml/2006/table">
            <a:tbl>
              <a:tblPr firstRow="1" bandRow="1">
                <a:tableStyleId>{5C22544A-7EE6-4342-B048-85BDC9FD1C3A}</a:tableStyleId>
              </a:tblPr>
              <a:tblGrid>
                <a:gridCol w="6336704">
                  <a:extLst>
                    <a:ext uri="{9D8B030D-6E8A-4147-A177-3AD203B41FA5}">
                      <a16:colId xmlns:a16="http://schemas.microsoft.com/office/drawing/2014/main" val="2355556365"/>
                    </a:ext>
                  </a:extLst>
                </a:gridCol>
                <a:gridCol w="5472608">
                  <a:extLst>
                    <a:ext uri="{9D8B030D-6E8A-4147-A177-3AD203B41FA5}">
                      <a16:colId xmlns:a16="http://schemas.microsoft.com/office/drawing/2014/main" val="7989494"/>
                    </a:ext>
                  </a:extLst>
                </a:gridCol>
              </a:tblGrid>
              <a:tr h="343084">
                <a:tc>
                  <a:txBody>
                    <a:bodyPr/>
                    <a:lstStyle/>
                    <a:p>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3661605394"/>
                  </a:ext>
                </a:extLst>
              </a:tr>
              <a:tr h="343084">
                <a:tc>
                  <a:txBody>
                    <a:bodyPr/>
                    <a:lstStyle/>
                    <a:p>
                      <a:r>
                        <a:rPr lang="en-US" sz="1600" dirty="0" err="1">
                          <a:latin typeface="Courier New" panose="02070309020205020404" pitchFamily="49" charset="0"/>
                          <a:cs typeface="Courier New" panose="02070309020205020404" pitchFamily="49" charset="0"/>
                        </a:rPr>
                        <a:t>sbatch</a:t>
                      </a:r>
                      <a:r>
                        <a:rPr lang="en-US" sz="1600" baseline="0" dirty="0">
                          <a:latin typeface="Courier New" panose="02070309020205020404" pitchFamily="49" charset="0"/>
                          <a:cs typeface="Courier New" panose="02070309020205020404" pitchFamily="49" charset="0"/>
                        </a:rPr>
                        <a:t> ...</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Submit a batch job</a:t>
                      </a:r>
                    </a:p>
                  </a:txBody>
                  <a:tcPr/>
                </a:tc>
                <a:extLst>
                  <a:ext uri="{0D108BD9-81ED-4DB2-BD59-A6C34878D82A}">
                    <a16:rowId xmlns:a16="http://schemas.microsoft.com/office/drawing/2014/main" val="1452429319"/>
                  </a:ext>
                </a:extLst>
              </a:tr>
              <a:tr h="34308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Submit an</a:t>
                      </a:r>
                      <a:r>
                        <a:rPr lang="en-US" sz="1600" baseline="0" dirty="0"/>
                        <a:t> interactive job</a:t>
                      </a:r>
                      <a:endParaRPr lang="en-US" sz="1600" dirty="0"/>
                    </a:p>
                  </a:txBody>
                  <a:tcPr/>
                </a:tc>
                <a:extLst>
                  <a:ext uri="{0D108BD9-81ED-4DB2-BD59-A6C34878D82A}">
                    <a16:rowId xmlns:a16="http://schemas.microsoft.com/office/drawing/2014/main" val="2848160195"/>
                  </a:ext>
                </a:extLst>
              </a:tr>
              <a:tr h="343084">
                <a:tc>
                  <a:txBody>
                    <a:bodyPr/>
                    <a:lstStyle/>
                    <a:p>
                      <a:r>
                        <a:rPr lang="en-US" sz="1600" dirty="0" err="1">
                          <a:latin typeface="Courier New" panose="02070309020205020404" pitchFamily="49" charset="0"/>
                          <a:cs typeface="Courier New" panose="02070309020205020404" pitchFamily="49" charset="0"/>
                        </a:rPr>
                        <a:t>scancel</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Cancel a specific pending or running job </a:t>
                      </a:r>
                      <a:endParaRPr lang="nl-BE" sz="1600" dirty="0"/>
                    </a:p>
                  </a:txBody>
                  <a:tcPr/>
                </a:tc>
                <a:extLst>
                  <a:ext uri="{0D108BD9-81ED-4DB2-BD59-A6C34878D82A}">
                    <a16:rowId xmlns:a16="http://schemas.microsoft.com/office/drawing/2014/main" val="3195448288"/>
                  </a:ext>
                </a:extLst>
              </a:tr>
              <a:tr h="343084">
                <a:tc>
                  <a:txBody>
                    <a:bodyPr/>
                    <a:lstStyle/>
                    <a:p>
                      <a:r>
                        <a:rPr lang="en-US" sz="1600" dirty="0" err="1">
                          <a:latin typeface="Courier New" panose="02070309020205020404" pitchFamily="49" charset="0"/>
                          <a:cs typeface="Courier New" panose="02070309020205020404" pitchFamily="49" charset="0"/>
                        </a:rPr>
                        <a:t>scontrol</a:t>
                      </a:r>
                      <a:r>
                        <a:rPr lang="en-US" sz="1600" dirty="0">
                          <a:latin typeface="Courier New" panose="02070309020205020404" pitchFamily="49" charset="0"/>
                          <a:cs typeface="Courier New" panose="02070309020205020404" pitchFamily="49" charset="0"/>
                        </a:rPr>
                        <a:t> show job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p>
                    <a:p>
                      <a:r>
                        <a:rPr lang="en-US" sz="1600" dirty="0" err="1">
                          <a:latin typeface="Courier New" panose="02070309020205020404" pitchFamily="49" charset="0"/>
                          <a:cs typeface="Courier New" panose="02070309020205020404" pitchFamily="49" charset="0"/>
                        </a:rPr>
                        <a:t>slurm_jobinfo</a:t>
                      </a:r>
                      <a:r>
                        <a:rPr lang="en-US" sz="1600" baseline="0" dirty="0">
                          <a:latin typeface="Courier New" panose="02070309020205020404" pitchFamily="49" charset="0"/>
                          <a:cs typeface="Courier New" panose="02070309020205020404" pitchFamily="49" charset="0"/>
                        </a:rPr>
                        <a:t> &lt;</a:t>
                      </a:r>
                      <a:r>
                        <a:rPr lang="en-US" sz="1600" baseline="0" dirty="0" err="1">
                          <a:latin typeface="Courier New" panose="02070309020205020404" pitchFamily="49" charset="0"/>
                          <a:cs typeface="Courier New" panose="02070309020205020404" pitchFamily="49" charset="0"/>
                        </a:rPr>
                        <a:t>JobID</a:t>
                      </a:r>
                      <a:r>
                        <a:rPr lang="en-US" sz="1600" baseline="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baseline="0" dirty="0"/>
                        <a:t>Detailed job info (very useful to diagnose issues)</a:t>
                      </a:r>
                      <a:endParaRPr lang="nl-BE" sz="1600" dirty="0"/>
                    </a:p>
                  </a:txBody>
                  <a:tcPr/>
                </a:tc>
                <a:extLst>
                  <a:ext uri="{0D108BD9-81ED-4DB2-BD59-A6C34878D82A}">
                    <a16:rowId xmlns:a16="http://schemas.microsoft.com/office/drawing/2014/main" val="212330699"/>
                  </a:ext>
                </a:extLst>
              </a:tr>
              <a:tr h="343084">
                <a:tc>
                  <a:txBody>
                    <a:bodyPr/>
                    <a:lstStyle/>
                    <a:p>
                      <a:r>
                        <a:rPr lang="en-US" sz="1600" dirty="0" err="1">
                          <a:latin typeface="Courier New" panose="02070309020205020404" pitchFamily="49" charset="0"/>
                          <a:cs typeface="Courier New" panose="02070309020205020404" pitchFamily="49" charset="0"/>
                        </a:rPr>
                        <a:t>squeue</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–long</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Status of all</a:t>
                      </a:r>
                      <a:r>
                        <a:rPr lang="en-US" sz="1600" baseline="0" dirty="0"/>
                        <a:t> recent jobs</a:t>
                      </a:r>
                      <a:endParaRPr lang="nl-BE" sz="1600" dirty="0"/>
                    </a:p>
                  </a:txBody>
                  <a:tcPr/>
                </a:tc>
                <a:extLst>
                  <a:ext uri="{0D108BD9-81ED-4DB2-BD59-A6C34878D82A}">
                    <a16:rowId xmlns:a16="http://schemas.microsoft.com/office/drawing/2014/main" val="704661150"/>
                  </a:ext>
                </a:extLst>
              </a:tr>
              <a:tr h="343084">
                <a:tc>
                  <a:txBody>
                    <a:bodyPr/>
                    <a:lstStyle/>
                    <a:p>
                      <a:r>
                        <a:rPr lang="en-US" sz="1600" dirty="0" err="1">
                          <a:latin typeface="Courier New" panose="02070309020205020404" pitchFamily="49" charset="0"/>
                          <a:cs typeface="Courier New" panose="02070309020205020404" pitchFamily="49" charset="0"/>
                        </a:rPr>
                        <a:t>squeue</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–start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a:t>Give</a:t>
                      </a:r>
                      <a:r>
                        <a:rPr lang="en-US" sz="1600" baseline="0"/>
                        <a:t> a </a:t>
                      </a:r>
                      <a:r>
                        <a:rPr lang="en-US" sz="1600" i="1" baseline="0"/>
                        <a:t>rough</a:t>
                      </a:r>
                      <a:r>
                        <a:rPr lang="en-US" sz="1600" baseline="0"/>
                        <a:t> estimate of start time</a:t>
                      </a:r>
                      <a:endParaRPr lang="nl-BE" sz="1600" dirty="0"/>
                    </a:p>
                  </a:txBody>
                  <a:tcPr/>
                </a:tc>
                <a:extLst>
                  <a:ext uri="{0D108BD9-81ED-4DB2-BD59-A6C34878D82A}">
                    <a16:rowId xmlns:a16="http://schemas.microsoft.com/office/drawing/2014/main" val="943214467"/>
                  </a:ext>
                </a:extLst>
              </a:tr>
              <a:tr h="137544">
                <a:tc>
                  <a:txBody>
                    <a:bodyPr/>
                    <a:lstStyle/>
                    <a:p>
                      <a:r>
                        <a:rPr lang="en-US" sz="1600" dirty="0" err="1">
                          <a:latin typeface="Courier New" panose="02070309020205020404" pitchFamily="49" charset="0"/>
                          <a:cs typeface="Courier New" panose="02070309020205020404" pitchFamily="49" charset="0"/>
                        </a:rPr>
                        <a:t>sinfo</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Info about the state of available </a:t>
                      </a:r>
                      <a:r>
                        <a:rPr lang="en-US" sz="1600" baseline="0" dirty="0"/>
                        <a:t>partitions and nodes</a:t>
                      </a:r>
                      <a:endParaRPr lang="nl-BE" sz="1600" dirty="0"/>
                    </a:p>
                  </a:txBody>
                  <a:tcPr/>
                </a:tc>
                <a:extLst>
                  <a:ext uri="{0D108BD9-81ED-4DB2-BD59-A6C34878D82A}">
                    <a16:rowId xmlns:a16="http://schemas.microsoft.com/office/drawing/2014/main" val="3440609669"/>
                  </a:ext>
                </a:extLst>
              </a:tr>
              <a:tr h="142292">
                <a:tc>
                  <a:txBody>
                    <a:bodyPr/>
                    <a:lstStyle/>
                    <a:p>
                      <a:r>
                        <a:rPr lang="en-US" sz="1600" dirty="0" err="1">
                          <a:latin typeface="Courier New" panose="02070309020205020404" pitchFamily="49" charset="0"/>
                          <a:cs typeface="Courier New" panose="02070309020205020404" pitchFamily="49" charset="0"/>
                        </a:rPr>
                        <a:t>sacct</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--batch --job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Show minimal</a:t>
                      </a:r>
                      <a:r>
                        <a:rPr lang="en-US" sz="1600" baseline="0" dirty="0"/>
                        <a:t> info about a queue or partition</a:t>
                      </a:r>
                      <a:endParaRPr lang="nl-BE" sz="1600" dirty="0"/>
                    </a:p>
                  </a:txBody>
                  <a:tcPr/>
                </a:tc>
                <a:extLst>
                  <a:ext uri="{0D108BD9-81ED-4DB2-BD59-A6C34878D82A}">
                    <a16:rowId xmlns:a16="http://schemas.microsoft.com/office/drawing/2014/main" val="721267526"/>
                  </a:ext>
                </a:extLst>
              </a:tr>
              <a:tr h="0">
                <a:tc>
                  <a:txBody>
                    <a:bodyPr/>
                    <a:lstStyle/>
                    <a:p>
                      <a:r>
                        <a:rPr lang="en-US" sz="1600" dirty="0" err="1">
                          <a:latin typeface="Courier New" panose="02070309020205020404" pitchFamily="49" charset="0"/>
                          <a:cs typeface="Courier New" panose="02070309020205020404" pitchFamily="49" charset="0"/>
                        </a:rPr>
                        <a:t>slurmtop</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txBody>
                  <a:tcPr/>
                </a:tc>
                <a:tc>
                  <a:txBody>
                    <a:bodyPr/>
                    <a:lstStyle/>
                    <a:p>
                      <a:r>
                        <a:rPr lang="en-US" sz="1600" dirty="0"/>
                        <a:t>Overview of the cluster</a:t>
                      </a:r>
                    </a:p>
                  </a:txBody>
                  <a:tcPr/>
                </a:tc>
                <a:extLst>
                  <a:ext uri="{0D108BD9-81ED-4DB2-BD59-A6C34878D82A}">
                    <a16:rowId xmlns:a16="http://schemas.microsoft.com/office/drawing/2014/main" val="2995390790"/>
                  </a:ext>
                </a:extLst>
              </a:tr>
            </a:tbl>
          </a:graphicData>
        </a:graphic>
      </p:graphicFrame>
      <p:sp>
        <p:nvSpPr>
          <p:cNvPr id="6" name="Slide Number Placeholder 5"/>
          <p:cNvSpPr>
            <a:spLocks noGrp="1"/>
          </p:cNvSpPr>
          <p:nvPr>
            <p:ph type="sldNum" sz="quarter" idx="12"/>
          </p:nvPr>
        </p:nvSpPr>
        <p:spPr/>
        <p:txBody>
          <a:bodyPr/>
          <a:lstStyle/>
          <a:p>
            <a:fld id="{F35D8031-C8E5-48F8-A3B6-81643B27A3AF}" type="slidenum">
              <a:rPr lang="nl-BE" smtClean="0"/>
              <a:pPr/>
              <a:t>102</a:t>
            </a:fld>
            <a:endParaRPr lang="nl-BE" dirty="0"/>
          </a:p>
        </p:txBody>
      </p:sp>
    </p:spTree>
    <p:extLst>
      <p:ext uri="{BB962C8B-B14F-4D97-AF65-F5344CB8AC3E}">
        <p14:creationId xmlns:p14="http://schemas.microsoft.com/office/powerpoint/2010/main" val="33847646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–n 1 –p interactive –t 16:00:00 –G 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Interactive Partition</a:t>
            </a:r>
          </a:p>
        </p:txBody>
      </p:sp>
      <p:sp>
        <p:nvSpPr>
          <p:cNvPr id="5" name="TextBox 4"/>
          <p:cNvSpPr txBox="1"/>
          <p:nvPr/>
        </p:nvSpPr>
        <p:spPr>
          <a:xfrm>
            <a:off x="620704" y="1628788"/>
            <a:ext cx="10659872" cy="2354491"/>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Accessible via command line and Open OnDemand</a:t>
            </a:r>
          </a:p>
          <a:p>
            <a:pPr marL="285750" indent="-285750">
              <a:buFont typeface="Courier New" panose="02070309020205020404" pitchFamily="49" charset="0"/>
              <a:buChar char="o"/>
            </a:pPr>
            <a:r>
              <a:rPr lang="en-US" sz="2100" dirty="0">
                <a:cs typeface="Courier New" panose="02070309020205020404" pitchFamily="49" charset="0"/>
              </a:rPr>
              <a:t>To quickly compile, test, 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To pre-/post-process your data and make visualizations</a:t>
            </a:r>
          </a:p>
          <a:p>
            <a:pPr marL="285750" indent="-285750">
              <a:buFont typeface="Courier New" panose="02070309020205020404" pitchFamily="49" charset="0"/>
              <a:buChar char="o"/>
            </a:pPr>
            <a:r>
              <a:rPr lang="en-US" sz="2100" dirty="0">
                <a:cs typeface="Courier New" panose="02070309020205020404" pitchFamily="49" charset="0"/>
              </a:rPr>
              <a:t>Short queue time</a:t>
            </a:r>
          </a:p>
          <a:p>
            <a:pPr marL="285750" indent="-285750">
              <a:buFont typeface="Courier New" panose="02070309020205020404" pitchFamily="49" charset="0"/>
              <a:buChar char="o"/>
            </a:pPr>
            <a:r>
              <a:rPr lang="en-US" sz="2100" dirty="0">
                <a:cs typeface="Courier New" panose="02070309020205020404" pitchFamily="49" charset="0"/>
              </a:rPr>
              <a:t>5 dedicated nodes on </a:t>
            </a:r>
            <a:r>
              <a:rPr lang="en-US" sz="2100" dirty="0" err="1">
                <a:cs typeface="Courier New" panose="02070309020205020404" pitchFamily="49" charset="0"/>
              </a:rPr>
              <a:t>wICE</a:t>
            </a:r>
            <a:endParaRPr lang="en-US" sz="2100" dirty="0">
              <a:cs typeface="Courier New" panose="02070309020205020404" pitchFamily="49" charset="0"/>
            </a:endParaRPr>
          </a:p>
          <a:p>
            <a:pPr marL="285750" indent="-285750">
              <a:buFont typeface="Courier New" panose="02070309020205020404" pitchFamily="49" charset="0"/>
              <a:buChar char="o"/>
            </a:pPr>
            <a:r>
              <a:rPr lang="en-US" sz="2100" dirty="0">
                <a:cs typeface="Courier New" panose="02070309020205020404" pitchFamily="49" charset="0"/>
              </a:rPr>
              <a:t>64 cores per node, 1 GPU (=7 GPU instances), 512 GB memory</a:t>
            </a:r>
          </a:p>
          <a:p>
            <a:pPr marL="285750" indent="-285750">
              <a:buFont typeface="Courier New" panose="02070309020205020404" pitchFamily="49" charset="0"/>
              <a:buChar char="o"/>
            </a:pPr>
            <a:r>
              <a:rPr lang="en-US" sz="2100" dirty="0">
                <a:cs typeface="Courier New" panose="02070309020205020404" pitchFamily="49" charset="0"/>
              </a:rPr>
              <a:t>Max resource per user: 8 cores, 1 GPU instance, 16 hour </a:t>
            </a:r>
            <a:r>
              <a:rPr lang="en-US" sz="2100" dirty="0" err="1">
                <a:cs typeface="Courier New" panose="02070309020205020404" pitchFamily="49" charset="0"/>
              </a:rPr>
              <a:t>walltime</a:t>
            </a:r>
            <a:endParaRPr lang="en-US" sz="2100" dirty="0">
              <a:cs typeface="Courier New" panose="02070309020205020404" pitchFamily="49" charset="0"/>
            </a:endParaRPr>
          </a:p>
        </p:txBody>
      </p:sp>
      <p:sp>
        <p:nvSpPr>
          <p:cNvPr id="13" name="Rounded Rectangle 12"/>
          <p:cNvSpPr/>
          <p:nvPr/>
        </p:nvSpPr>
        <p:spPr>
          <a:xfrm>
            <a:off x="8957392" y="4221088"/>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104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110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111</a:t>
            </a:fld>
            <a:endParaRPr lang="en-US"/>
          </a:p>
        </p:txBody>
      </p:sp>
    </p:spTree>
    <p:extLst>
      <p:ext uri="{BB962C8B-B14F-4D97-AF65-F5344CB8AC3E}">
        <p14:creationId xmlns:p14="http://schemas.microsoft.com/office/powerpoint/2010/main" val="25761883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116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117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38915" name="Rectangle 3"/>
          <p:cNvSpPr>
            <a:spLocks noGrp="1" noChangeArrowheads="1"/>
          </p:cNvSpPr>
          <p:nvPr>
            <p:ph idx="1"/>
          </p:nvPr>
        </p:nvSpPr>
        <p:spPr>
          <a:xfrm>
            <a:off x="720000" y="4171206"/>
            <a:ext cx="4464496" cy="2066106"/>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#SBATCH -t 30:00</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 2</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 72</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 </a:t>
            </a:r>
            <a:r>
              <a:rPr lang="en-US" altLang="en-US" sz="1400" dirty="0" err="1">
                <a:latin typeface="Courier New" panose="02070309020205020404" pitchFamily="49" charset="0"/>
                <a:cs typeface="Courier New" panose="02070309020205020404" pitchFamily="49" charset="0"/>
              </a:rPr>
              <a:t>wice</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Slurm</a:t>
            </a:r>
            <a:r>
              <a:rPr lang="en-US" sz="1200" dirty="0"/>
              <a:t>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120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6236259"/>
              </p:ext>
            </p:extLst>
          </p:nvPr>
        </p:nvGraphicFramePr>
        <p:xfrm>
          <a:off x="746235" y="1349375"/>
          <a:ext cx="10822374" cy="1981200"/>
        </p:xfrm>
        <a:graphic>
          <a:graphicData uri="http://schemas.openxmlformats.org/drawingml/2006/table">
            <a:tbl>
              <a:tblPr firstRow="1" bandRow="1">
                <a:tableStyleId>{5C22544A-7EE6-4342-B048-85BDC9FD1C3A}</a:tableStyleId>
              </a:tblPr>
              <a:tblGrid>
                <a:gridCol w="5061733">
                  <a:extLst>
                    <a:ext uri="{9D8B030D-6E8A-4147-A177-3AD203B41FA5}">
                      <a16:colId xmlns:a16="http://schemas.microsoft.com/office/drawing/2014/main" val="3929993397"/>
                    </a:ext>
                  </a:extLst>
                </a:gridCol>
                <a:gridCol w="5760641">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-list-</a:t>
                      </a:r>
                      <a:r>
                        <a:rPr lang="en-US" sz="2000" dirty="0" err="1">
                          <a:latin typeface="Courier New" panose="02070309020205020404" pitchFamily="49" charset="0"/>
                          <a:cs typeface="Courier New" panose="02070309020205020404" pitchFamily="49" charset="0"/>
                        </a:rPr>
                        <a:t>usagerecords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-statement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Job statements from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130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9579472" y="35385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VSC_SCRATCH</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VSC_SCRATCH</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a:t>
            </a:r>
            <a:r>
              <a:rPr lang="en-US" altLang="en-US" sz="2000">
                <a:latin typeface="Courier New" panose="02070309020205020404" pitchFamily="49" charset="0"/>
                <a:cs typeface="Courier New" panose="02070309020205020404" pitchFamily="49" charset="0"/>
              </a:rPr>
              <a:t>VSC_SCRATCH/</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132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137</a:t>
            </a:fld>
            <a:endParaRPr lang="nl-NL"/>
          </a:p>
        </p:txBody>
      </p:sp>
    </p:spTree>
    <p:extLst>
      <p:ext uri="{BB962C8B-B14F-4D97-AF65-F5344CB8AC3E}">
        <p14:creationId xmlns:p14="http://schemas.microsoft.com/office/powerpoint/2010/main" val="17784536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2613834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2753791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146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147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4708981"/>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163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166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name="Equation" r:id="rId3" imgW="1993680" imgH="419040" progId="Equation.3">
                  <p:embed/>
                </p:oleObj>
              </mc:Choice>
              <mc:Fallback>
                <p:oleObj name="Equation" r:id="rId3" imgW="1993680" imgH="419040" progId="Equation.3">
                  <p:embed/>
                  <p:pic>
                    <p:nvPicPr>
                      <p:cNvPr id="3" name="Object 2"/>
                      <p:cNvPicPr/>
                      <p:nvPr/>
                    </p:nvPicPr>
                    <p:blipFill>
                      <a:blip r:embed="rId4"/>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169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170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171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172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173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174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175</a:t>
            </a:fld>
            <a:endParaRPr lang="en-US"/>
          </a:p>
        </p:txBody>
      </p:sp>
    </p:spTree>
    <p:extLst>
      <p:ext uri="{BB962C8B-B14F-4D97-AF65-F5344CB8AC3E}">
        <p14:creationId xmlns:p14="http://schemas.microsoft.com/office/powerpoint/2010/main" val="10063399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176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189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Genius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err="1">
                <a:solidFill>
                  <a:srgbClr val="333639"/>
                </a:solidFill>
                <a:latin typeface="Trebuchet MS"/>
                <a:cs typeface="Trebuchet MS"/>
              </a:rPr>
              <a:t>wICE</a:t>
            </a:r>
            <a:r>
              <a:rPr lang="en-GB" sz="4000" b="1" spc="35" dirty="0">
                <a:solidFill>
                  <a:srgbClr val="333639"/>
                </a:solidFill>
                <a:latin typeface="Trebuchet MS"/>
                <a:cs typeface="Trebuchet MS"/>
              </a:rPr>
              <a:t> Overview</a:t>
            </a:r>
            <a:endParaRPr lang="en-GB" sz="4000" dirty="0">
              <a:latin typeface="Trebuchet MS"/>
              <a:cs typeface="Trebuchet MS"/>
            </a:endParaRPr>
          </a:p>
        </p:txBody>
      </p:sp>
      <p:grpSp>
        <p:nvGrpSpPr>
          <p:cNvPr id="18" name="Group 17"/>
          <p:cNvGrpSpPr/>
          <p:nvPr/>
        </p:nvGrpSpPr>
        <p:grpSpPr>
          <a:xfrm>
            <a:off x="416872" y="1280470"/>
            <a:ext cx="3415809" cy="3909579"/>
            <a:chOff x="416872" y="1280470"/>
            <a:chExt cx="3415809" cy="3909579"/>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3909579"/>
              <a:chOff x="416872" y="1280470"/>
              <a:chExt cx="3415809" cy="3909579"/>
            </a:xfrm>
          </p:grpSpPr>
          <p:sp>
            <p:nvSpPr>
              <p:cNvPr id="11" name="TextBox 10"/>
              <p:cNvSpPr txBox="1"/>
              <p:nvPr/>
            </p:nvSpPr>
            <p:spPr>
              <a:xfrm>
                <a:off x="416872" y="4666829"/>
                <a:ext cx="3415809" cy="523220"/>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+ 172x </a:t>
                </a:r>
                <a:r>
                  <a:rPr lang="nl-BE" sz="1400" dirty="0" err="1"/>
                  <a:t>Icelake</a:t>
                </a:r>
                <a:r>
                  <a:rPr lang="nl-BE" sz="1400" dirty="0"/>
                  <a:t> 72c 256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10" name="Group 109">
            <a:extLst>
              <a:ext uri="{FF2B5EF4-FFF2-40B4-BE49-F238E27FC236}">
                <a16:creationId xmlns:a16="http://schemas.microsoft.com/office/drawing/2014/main" id="{62A5499C-7378-B53A-7FD7-26EC278FF27F}"/>
              </a:ext>
            </a:extLst>
          </p:cNvPr>
          <p:cNvGrpSpPr/>
          <p:nvPr/>
        </p:nvGrpSpPr>
        <p:grpSpPr>
          <a:xfrm>
            <a:off x="5490493" y="478098"/>
            <a:ext cx="1397595" cy="585739"/>
            <a:chOff x="5490493" y="478098"/>
            <a:chExt cx="1397595" cy="585739"/>
          </a:xfrm>
        </p:grpSpPr>
        <p:grpSp>
          <p:nvGrpSpPr>
            <p:cNvPr id="12" name="Group 11"/>
            <p:cNvGrpSpPr/>
            <p:nvPr/>
          </p:nvGrpSpPr>
          <p:grpSpPr>
            <a:xfrm>
              <a:off x="6030582" y="548680"/>
              <a:ext cx="857506" cy="515157"/>
              <a:chOff x="6030582" y="548680"/>
              <a:chExt cx="857506" cy="515157"/>
            </a:xfrm>
          </p:grpSpPr>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pic>
          <p:nvPicPr>
            <p:cNvPr id="109" name="Picture 108">
              <a:extLst>
                <a:ext uri="{FF2B5EF4-FFF2-40B4-BE49-F238E27FC236}">
                  <a16:creationId xmlns:a16="http://schemas.microsoft.com/office/drawing/2014/main" id="{98946F72-2E16-59C6-4F32-5979632020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0493" y="478098"/>
              <a:ext cx="531755" cy="531755"/>
            </a:xfrm>
            <a:prstGeom prst="rect">
              <a:avLst/>
            </a:prstGeom>
          </p:spPr>
        </p:pic>
      </p:grpSp>
      <p:grpSp>
        <p:nvGrpSpPr>
          <p:cNvPr id="119" name="Group 118">
            <a:extLst>
              <a:ext uri="{FF2B5EF4-FFF2-40B4-BE49-F238E27FC236}">
                <a16:creationId xmlns:a16="http://schemas.microsoft.com/office/drawing/2014/main" id="{9E59D60E-B970-7A64-C50B-12773853C07E}"/>
              </a:ext>
            </a:extLst>
          </p:cNvPr>
          <p:cNvGrpSpPr/>
          <p:nvPr/>
        </p:nvGrpSpPr>
        <p:grpSpPr>
          <a:xfrm>
            <a:off x="3832681" y="1292440"/>
            <a:ext cx="2345795" cy="3930022"/>
            <a:chOff x="3832681" y="1292440"/>
            <a:chExt cx="2345795" cy="3930022"/>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1684115" cy="523220"/>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+ 5x </a:t>
              </a:r>
              <a:r>
                <a:rPr lang="nl-BE" sz="1400" dirty="0" err="1"/>
                <a:t>Icelake</a:t>
              </a:r>
              <a:r>
                <a:rPr lang="nl-BE" sz="1400" dirty="0"/>
                <a:t> 72c 2 TB</a:t>
              </a:r>
            </a:p>
          </p:txBody>
        </p:sp>
        <p:grpSp>
          <p:nvGrpSpPr>
            <p:cNvPr id="118" name="Group 117">
              <a:extLst>
                <a:ext uri="{FF2B5EF4-FFF2-40B4-BE49-F238E27FC236}">
                  <a16:creationId xmlns:a16="http://schemas.microsoft.com/office/drawing/2014/main" id="{0B1DE9B4-2F46-D12A-3779-2B2D8BEC83D9}"/>
                </a:ext>
              </a:extLst>
            </p:cNvPr>
            <p:cNvGrpSpPr/>
            <p:nvPr/>
          </p:nvGrpSpPr>
          <p:grpSpPr>
            <a:xfrm>
              <a:off x="4311235" y="1972620"/>
              <a:ext cx="1103459" cy="300595"/>
              <a:chOff x="4311235" y="1972620"/>
              <a:chExt cx="1103459" cy="300595"/>
            </a:xfrm>
          </p:grpSpPr>
          <p:pic>
            <p:nvPicPr>
              <p:cNvPr id="112" name="Picture 111">
                <a:extLst>
                  <a:ext uri="{FF2B5EF4-FFF2-40B4-BE49-F238E27FC236}">
                    <a16:creationId xmlns:a16="http://schemas.microsoft.com/office/drawing/2014/main" id="{35731CB7-2DC6-F36F-3CCB-5FBD4B7ED9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11235" y="1972622"/>
                <a:ext cx="200239" cy="300593"/>
              </a:xfrm>
              <a:prstGeom prst="rect">
                <a:avLst/>
              </a:prstGeom>
            </p:spPr>
          </p:pic>
          <p:pic>
            <p:nvPicPr>
              <p:cNvPr id="113" name="Picture 112">
                <a:extLst>
                  <a:ext uri="{FF2B5EF4-FFF2-40B4-BE49-F238E27FC236}">
                    <a16:creationId xmlns:a16="http://schemas.microsoft.com/office/drawing/2014/main" id="{14390A71-A2DA-C270-DC6B-BE891E1BEA9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32195" y="1972622"/>
                <a:ext cx="200239" cy="300593"/>
              </a:xfrm>
              <a:prstGeom prst="rect">
                <a:avLst/>
              </a:prstGeom>
            </p:spPr>
          </p:pic>
          <p:pic>
            <p:nvPicPr>
              <p:cNvPr id="114" name="Picture 113">
                <a:extLst>
                  <a:ext uri="{FF2B5EF4-FFF2-40B4-BE49-F238E27FC236}">
                    <a16:creationId xmlns:a16="http://schemas.microsoft.com/office/drawing/2014/main" id="{9B1A01F9-4A01-B768-394E-D0CFE551AD7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214455" y="1972622"/>
                <a:ext cx="200239" cy="300593"/>
              </a:xfrm>
              <a:prstGeom prst="rect">
                <a:avLst/>
              </a:prstGeom>
            </p:spPr>
          </p:pic>
          <p:pic>
            <p:nvPicPr>
              <p:cNvPr id="115" name="Picture 114">
                <a:extLst>
                  <a:ext uri="{FF2B5EF4-FFF2-40B4-BE49-F238E27FC236}">
                    <a16:creationId xmlns:a16="http://schemas.microsoft.com/office/drawing/2014/main" id="{A11781F3-E2A6-F1B0-FEA3-E7F7DB2754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93495" y="1972620"/>
                <a:ext cx="200239" cy="300593"/>
              </a:xfrm>
              <a:prstGeom prst="rect">
                <a:avLst/>
              </a:prstGeom>
            </p:spPr>
          </p:pic>
          <p:pic>
            <p:nvPicPr>
              <p:cNvPr id="116" name="Picture 115">
                <a:extLst>
                  <a:ext uri="{FF2B5EF4-FFF2-40B4-BE49-F238E27FC236}">
                    <a16:creationId xmlns:a16="http://schemas.microsoft.com/office/drawing/2014/main" id="{0AD607DF-19B0-D484-F358-DFEF37397A8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62845" y="1972621"/>
                <a:ext cx="200239" cy="300593"/>
              </a:xfrm>
              <a:prstGeom prst="rect">
                <a:avLst/>
              </a:prstGeom>
            </p:spPr>
          </p:pic>
        </p:grpSp>
      </p:grpSp>
      <p:grpSp>
        <p:nvGrpSpPr>
          <p:cNvPr id="8" name="Group 7">
            <a:extLst>
              <a:ext uri="{FF2B5EF4-FFF2-40B4-BE49-F238E27FC236}">
                <a16:creationId xmlns:a16="http://schemas.microsoft.com/office/drawing/2014/main" id="{5D064D9D-D91A-09F1-6C7F-5A1A9FF94ED2}"/>
              </a:ext>
            </a:extLst>
          </p:cNvPr>
          <p:cNvGrpSpPr/>
          <p:nvPr/>
        </p:nvGrpSpPr>
        <p:grpSpPr>
          <a:xfrm>
            <a:off x="9624392" y="1216407"/>
            <a:ext cx="1892506" cy="4221499"/>
            <a:chOff x="9624392" y="1216407"/>
            <a:chExt cx="1892506" cy="4221499"/>
          </a:xfrm>
        </p:grpSpPr>
        <p:grpSp>
          <p:nvGrpSpPr>
            <p:cNvPr id="16" name="Group 15"/>
            <p:cNvGrpSpPr/>
            <p:nvPr/>
          </p:nvGrpSpPr>
          <p:grpSpPr>
            <a:xfrm>
              <a:off x="9624392" y="1216407"/>
              <a:ext cx="1892506" cy="4221499"/>
              <a:chOff x="9624392" y="1216407"/>
              <a:chExt cx="1892506" cy="4221499"/>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1892506" cy="4221499"/>
                <a:chOff x="9816029" y="1216407"/>
                <a:chExt cx="1892506" cy="4221499"/>
              </a:xfrm>
            </p:grpSpPr>
            <p:grpSp>
              <p:nvGrpSpPr>
                <p:cNvPr id="6" name="Group 5"/>
                <p:cNvGrpSpPr/>
                <p:nvPr/>
              </p:nvGrpSpPr>
              <p:grpSpPr>
                <a:xfrm>
                  <a:off x="9857039" y="1216407"/>
                  <a:ext cx="1841002" cy="3365242"/>
                  <a:chOff x="9857039" y="1216407"/>
                  <a:chExt cx="184100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834861" cy="369332"/>
                  </a:xfrm>
                  <a:prstGeom prst="rect">
                    <a:avLst/>
                  </a:prstGeom>
                  <a:noFill/>
                </p:spPr>
                <p:txBody>
                  <a:bodyPr wrap="none" rtlCol="0">
                    <a:spAutoFit/>
                  </a:bodyPr>
                  <a:lstStyle/>
                  <a:p>
                    <a:r>
                      <a:rPr lang="nl-BE" b="1" dirty="0"/>
                      <a:t>Interactive </a:t>
                    </a:r>
                    <a:r>
                      <a:rPr lang="nl-BE" b="1" dirty="0" err="1"/>
                      <a:t>nodes</a:t>
                    </a:r>
                    <a:endParaRPr lang="nl-BE" b="1" dirty="0"/>
                  </a:p>
                </p:txBody>
              </p:sp>
            </p:grpSp>
            <p:sp>
              <p:nvSpPr>
                <p:cNvPr id="108" name="TextBox 107"/>
                <p:cNvSpPr txBox="1"/>
                <p:nvPr/>
              </p:nvSpPr>
              <p:spPr>
                <a:xfrm>
                  <a:off x="9816029" y="4699242"/>
                  <a:ext cx="1892506" cy="738664"/>
                </a:xfrm>
                <a:prstGeom prst="rect">
                  <a:avLst/>
                </a:prstGeom>
                <a:noFill/>
              </p:spPr>
              <p:txBody>
                <a:bodyPr wrap="none" rtlCol="0">
                  <a:spAutoFit/>
                </a:bodyPr>
                <a:lstStyle/>
                <a:p>
                  <a:r>
                    <a:rPr lang="nl-BE" sz="1400" dirty="0"/>
                    <a:t> </a:t>
                  </a:r>
                  <a:endParaRPr lang="nl-BE" sz="1400" b="1" dirty="0"/>
                </a:p>
                <a:p>
                  <a:r>
                    <a:rPr lang="nl-BE" sz="1400" dirty="0"/>
                    <a:t>+ 5x </a:t>
                  </a:r>
                  <a:r>
                    <a:rPr lang="nl-BE" sz="1400" dirty="0" err="1"/>
                    <a:t>Icelake</a:t>
                  </a:r>
                  <a:r>
                    <a:rPr lang="nl-BE" sz="1400" dirty="0"/>
                    <a:t> 64c 512 GB</a:t>
                  </a:r>
                  <a:br>
                    <a:rPr lang="nl-BE" sz="1400" dirty="0"/>
                  </a:br>
                  <a:r>
                    <a:rPr lang="nl-BE" sz="1400" dirty="0"/>
                    <a:t>   1x A100 80 GB</a:t>
                  </a:r>
                </a:p>
              </p:txBody>
            </p:sp>
          </p:grpSp>
        </p:grpSp>
        <p:pic>
          <p:nvPicPr>
            <p:cNvPr id="117" name="Picture 116">
              <a:extLst>
                <a:ext uri="{FF2B5EF4-FFF2-40B4-BE49-F238E27FC236}">
                  <a16:creationId xmlns:a16="http://schemas.microsoft.com/office/drawing/2014/main" id="{9D7BC525-53D0-234D-66BC-411D35DCA26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59593" y="2013440"/>
              <a:ext cx="200239" cy="300593"/>
            </a:xfrm>
            <a:prstGeom prst="rect">
              <a:avLst/>
            </a:prstGeom>
          </p:spPr>
        </p:pic>
      </p:grpSp>
      <p:grpSp>
        <p:nvGrpSpPr>
          <p:cNvPr id="125" name="Group 124">
            <a:extLst>
              <a:ext uri="{FF2B5EF4-FFF2-40B4-BE49-F238E27FC236}">
                <a16:creationId xmlns:a16="http://schemas.microsoft.com/office/drawing/2014/main" id="{5DC818D3-4245-6528-982C-427ED02926B2}"/>
              </a:ext>
            </a:extLst>
          </p:cNvPr>
          <p:cNvGrpSpPr/>
          <p:nvPr/>
        </p:nvGrpSpPr>
        <p:grpSpPr>
          <a:xfrm>
            <a:off x="6472803" y="1239281"/>
            <a:ext cx="2469064" cy="4160341"/>
            <a:chOff x="6472803" y="1239281"/>
            <a:chExt cx="2469064" cy="4160341"/>
          </a:xfrm>
        </p:grpSpPr>
        <p:grpSp>
          <p:nvGrpSpPr>
            <p:cNvPr id="9" name="Group 8"/>
            <p:cNvGrpSpPr/>
            <p:nvPr/>
          </p:nvGrpSpPr>
          <p:grpSpPr>
            <a:xfrm>
              <a:off x="6472803" y="1239281"/>
              <a:ext cx="2469064" cy="4160341"/>
              <a:chOff x="6472803" y="1239281"/>
              <a:chExt cx="2469064" cy="4160341"/>
            </a:xfrm>
          </p:grpSpPr>
          <p:sp>
            <p:nvSpPr>
              <p:cNvPr id="183" name="TextBox 182"/>
              <p:cNvSpPr txBox="1"/>
              <p:nvPr/>
            </p:nvSpPr>
            <p:spPr>
              <a:xfrm>
                <a:off x="6472803" y="4660958"/>
                <a:ext cx="1892506" cy="738664"/>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+ 4x </a:t>
                </a:r>
                <a:r>
                  <a:rPr lang="nl-BE" sz="1400" dirty="0" err="1"/>
                  <a:t>Icelake</a:t>
                </a:r>
                <a:r>
                  <a:rPr lang="nl-BE" sz="1400" dirty="0"/>
                  <a:t> 72c 512 GB</a:t>
                </a:r>
                <a:br>
                  <a:rPr lang="nl-BE" sz="1400" dirty="0"/>
                </a:br>
                <a:r>
                  <a:rPr lang="nl-BE" sz="1400" dirty="0"/>
                  <a:t>   4x A100 80 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grpSp>
          <p:nvGrpSpPr>
            <p:cNvPr id="124" name="Group 123">
              <a:extLst>
                <a:ext uri="{FF2B5EF4-FFF2-40B4-BE49-F238E27FC236}">
                  <a16:creationId xmlns:a16="http://schemas.microsoft.com/office/drawing/2014/main" id="{4C19657A-3B04-55CE-5681-E4F513DADA88}"/>
                </a:ext>
              </a:extLst>
            </p:cNvPr>
            <p:cNvGrpSpPr/>
            <p:nvPr/>
          </p:nvGrpSpPr>
          <p:grpSpPr>
            <a:xfrm>
              <a:off x="7393303" y="1972617"/>
              <a:ext cx="882499" cy="300595"/>
              <a:chOff x="7393303" y="1972617"/>
              <a:chExt cx="882499" cy="300595"/>
            </a:xfrm>
          </p:grpSpPr>
          <p:pic>
            <p:nvPicPr>
              <p:cNvPr id="120" name="Picture 119">
                <a:extLst>
                  <a:ext uri="{FF2B5EF4-FFF2-40B4-BE49-F238E27FC236}">
                    <a16:creationId xmlns:a16="http://schemas.microsoft.com/office/drawing/2014/main" id="{46E38337-687C-503D-E946-5C007DC8D90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393303" y="1972619"/>
                <a:ext cx="200239" cy="300593"/>
              </a:xfrm>
              <a:prstGeom prst="rect">
                <a:avLst/>
              </a:prstGeom>
            </p:spPr>
          </p:pic>
          <p:pic>
            <p:nvPicPr>
              <p:cNvPr id="121" name="Picture 120">
                <a:extLst>
                  <a:ext uri="{FF2B5EF4-FFF2-40B4-BE49-F238E27FC236}">
                    <a16:creationId xmlns:a16="http://schemas.microsoft.com/office/drawing/2014/main" id="{70F84CF0-E37C-1EE8-F1B3-7A21877432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14263" y="1972619"/>
                <a:ext cx="200239" cy="300593"/>
              </a:xfrm>
              <a:prstGeom prst="rect">
                <a:avLst/>
              </a:prstGeom>
            </p:spPr>
          </p:pic>
          <p:pic>
            <p:nvPicPr>
              <p:cNvPr id="122" name="Picture 121">
                <a:extLst>
                  <a:ext uri="{FF2B5EF4-FFF2-40B4-BE49-F238E27FC236}">
                    <a16:creationId xmlns:a16="http://schemas.microsoft.com/office/drawing/2014/main" id="{C3816D38-09FC-9EAF-C685-856EBAAD0C1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8075563" y="1972617"/>
                <a:ext cx="200239" cy="300593"/>
              </a:xfrm>
              <a:prstGeom prst="rect">
                <a:avLst/>
              </a:prstGeom>
            </p:spPr>
          </p:pic>
          <p:pic>
            <p:nvPicPr>
              <p:cNvPr id="123" name="Picture 122">
                <a:extLst>
                  <a:ext uri="{FF2B5EF4-FFF2-40B4-BE49-F238E27FC236}">
                    <a16:creationId xmlns:a16="http://schemas.microsoft.com/office/drawing/2014/main" id="{AABBA37C-F43E-3D27-98BB-28790B96798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844913" y="1972618"/>
                <a:ext cx="200239" cy="300593"/>
              </a:xfrm>
              <a:prstGeom prst="rect">
                <a:avLst/>
              </a:prstGeom>
            </p:spPr>
          </p:pic>
        </p:grpSp>
      </p:grpSp>
    </p:spTree>
    <p:extLst>
      <p:ext uri="{BB962C8B-B14F-4D97-AF65-F5344CB8AC3E}">
        <p14:creationId xmlns:p14="http://schemas.microsoft.com/office/powerpoint/2010/main" val="4156352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a:t>
            </a:r>
            <a:r>
              <a:rPr lang="en-US" dirty="0" err="1"/>
              <a:t>wICE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00672622"/>
              </p:ext>
            </p:extLst>
          </p:nvPr>
        </p:nvGraphicFramePr>
        <p:xfrm>
          <a:off x="1703513" y="1124744"/>
          <a:ext cx="8784974" cy="3355421"/>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Tree>
    <p:extLst>
      <p:ext uri="{BB962C8B-B14F-4D97-AF65-F5344CB8AC3E}">
        <p14:creationId xmlns:p14="http://schemas.microsoft.com/office/powerpoint/2010/main" val="85299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25</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27</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640410370"/>
              </p:ext>
            </p:extLst>
          </p:nvPr>
        </p:nvGraphicFramePr>
        <p:xfrm>
          <a:off x="2495600" y="1052736"/>
          <a:ext cx="6192688" cy="5018735"/>
        </p:xfrm>
        <a:graphic>
          <a:graphicData uri="http://schemas.openxmlformats.org/drawingml/2006/table">
            <a:tbl>
              <a:tblPr firstRow="1" bandRow="1">
                <a:tableStyleId>{5C22544A-7EE6-4342-B048-85BDC9FD1C3A}</a:tableStyleId>
              </a:tblPr>
              <a:tblGrid>
                <a:gridCol w="2062974">
                  <a:extLst>
                    <a:ext uri="{9D8B030D-6E8A-4147-A177-3AD203B41FA5}">
                      <a16:colId xmlns:a16="http://schemas.microsoft.com/office/drawing/2014/main" val="20000"/>
                    </a:ext>
                  </a:extLst>
                </a:gridCol>
                <a:gridCol w="682578">
                  <a:extLst>
                    <a:ext uri="{9D8B030D-6E8A-4147-A177-3AD203B41FA5}">
                      <a16:colId xmlns:a16="http://schemas.microsoft.com/office/drawing/2014/main" val="2534135314"/>
                    </a:ext>
                  </a:extLst>
                </a:gridCol>
                <a:gridCol w="682578">
                  <a:extLst>
                    <a:ext uri="{9D8B030D-6E8A-4147-A177-3AD203B41FA5}">
                      <a16:colId xmlns:a16="http://schemas.microsoft.com/office/drawing/2014/main" val="363659646"/>
                    </a:ext>
                  </a:extLst>
                </a:gridCol>
                <a:gridCol w="1365157">
                  <a:extLst>
                    <a:ext uri="{9D8B030D-6E8A-4147-A177-3AD203B41FA5}">
                      <a16:colId xmlns:a16="http://schemas.microsoft.com/office/drawing/2014/main" val="3762830429"/>
                    </a:ext>
                  </a:extLst>
                </a:gridCol>
                <a:gridCol w="455052">
                  <a:extLst>
                    <a:ext uri="{9D8B030D-6E8A-4147-A177-3AD203B41FA5}">
                      <a16:colId xmlns:a16="http://schemas.microsoft.com/office/drawing/2014/main" val="3733614846"/>
                    </a:ext>
                  </a:extLst>
                </a:gridCol>
                <a:gridCol w="455053">
                  <a:extLst>
                    <a:ext uri="{9D8B030D-6E8A-4147-A177-3AD203B41FA5}">
                      <a16:colId xmlns:a16="http://schemas.microsoft.com/office/drawing/2014/main" val="3672565170"/>
                    </a:ext>
                  </a:extLst>
                </a:gridCol>
                <a:gridCol w="489296">
                  <a:extLst>
                    <a:ext uri="{9D8B030D-6E8A-4147-A177-3AD203B41FA5}">
                      <a16:colId xmlns:a16="http://schemas.microsoft.com/office/drawing/2014/main" val="3975984037"/>
                    </a:ext>
                  </a:extLst>
                </a:gridCol>
              </a:tblGrid>
              <a:tr h="325367">
                <a:tc>
                  <a:txBody>
                    <a:bodyPr/>
                    <a:lstStyle/>
                    <a:p>
                      <a:endParaRPr lang="nl-BE" sz="1000" dirty="0">
                        <a:effectLst/>
                        <a:latin typeface="Calibri" panose="020F0502020204030204" pitchFamily="34" charset="0"/>
                      </a:endParaRPr>
                    </a:p>
                  </a:txBody>
                  <a:tcPr/>
                </a:tc>
                <a:tc gridSpan="6">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wICE</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Ice 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2.6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172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 + 4</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000" dirty="0">
                          <a:effectLst/>
                          <a:latin typeface="+mn-lt"/>
                          <a:ea typeface="Calibri" panose="020F0502020204030204" pitchFamily="34" charset="0"/>
                          <a:cs typeface="Times New Roman" panose="02020603050405020304" pitchFamily="18" charset="0"/>
                        </a:rPr>
                        <a:t>2048</a:t>
                      </a:r>
                      <a:endParaRPr lang="nl-BE" sz="10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512</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6.8</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13,392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HDR-100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72x(48i+32d) / 72x 1280K / 48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28</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29</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storage</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4142718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607020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37</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44</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45</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47</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48</a:t>
            </a:fld>
            <a:endParaRPr lang="nl-BE" dirty="0"/>
          </a:p>
        </p:txBody>
      </p:sp>
      <p:sp>
        <p:nvSpPr>
          <p:cNvPr id="3" name="Content Placeholder 2"/>
          <p:cNvSpPr>
            <a:spLocks noGrp="1"/>
          </p:cNvSpPr>
          <p:nvPr>
            <p:ph idx="1"/>
          </p:nvPr>
        </p:nvSpPr>
        <p:spPr>
          <a:xfrm>
            <a:off x="720000" y="1017224"/>
            <a:ext cx="9696479" cy="1763704"/>
          </a:xfrm>
        </p:spPr>
        <p:txBody>
          <a:bodyPr/>
          <a:lstStyle/>
          <a:p>
            <a:r>
              <a:rPr lang="en-US" dirty="0"/>
              <a:t>SSH Agent holds your private key and certificates</a:t>
            </a:r>
          </a:p>
          <a:p>
            <a:r>
              <a:rPr lang="en-US" dirty="0"/>
              <a:t>Automatic authentication whenever needed</a:t>
            </a:r>
          </a:p>
          <a:p>
            <a:r>
              <a:rPr lang="en-US" dirty="0"/>
              <a:t>More info: </a:t>
            </a:r>
            <a:r>
              <a:rPr lang="en-US" dirty="0">
                <a:hlinkClick r:id="rId2"/>
              </a:rPr>
              <a:t>https://docs.vscentrum.be/en/latest/leuven/mfa_quickstart.html?highlight=vscagent</a:t>
            </a:r>
            <a:r>
              <a:rPr lang="en-US" dirty="0"/>
              <a:t> </a:t>
            </a:r>
          </a:p>
          <a:p>
            <a:r>
              <a:rPr lang="en-US" dirty="0"/>
              <a:t>Download: </a:t>
            </a:r>
            <a:r>
              <a:rPr lang="en-US" dirty="0">
                <a:hlinkClick r:id="rId3"/>
              </a:rPr>
              <a:t>https://firewall.vscentrum.be/vscagent/latest/</a:t>
            </a:r>
            <a:r>
              <a:rPr lang="en-US" dirty="0"/>
              <a:t> </a:t>
            </a:r>
          </a:p>
          <a:p>
            <a:r>
              <a:rPr lang="en-US" dirty="0"/>
              <a:t>Launch and configure</a:t>
            </a:r>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955" y="3225183"/>
            <a:ext cx="5254567" cy="3066078"/>
          </a:xfrm>
          <a:prstGeom prst="rect">
            <a:avLst/>
          </a:prstGeom>
        </p:spPr>
      </p:pic>
      <p:grpSp>
        <p:nvGrpSpPr>
          <p:cNvPr id="7" name="Group 6">
            <a:extLst>
              <a:ext uri="{FF2B5EF4-FFF2-40B4-BE49-F238E27FC236}">
                <a16:creationId xmlns:a16="http://schemas.microsoft.com/office/drawing/2014/main" id="{EC7F1E76-CCC2-4CB1-BF26-DC333934A76B}"/>
              </a:ext>
            </a:extLst>
          </p:cNvPr>
          <p:cNvGrpSpPr/>
          <p:nvPr/>
        </p:nvGrpSpPr>
        <p:grpSpPr>
          <a:xfrm>
            <a:off x="4123882" y="2843326"/>
            <a:ext cx="457200" cy="707617"/>
            <a:chOff x="4123882" y="2399071"/>
            <a:chExt cx="457200" cy="707617"/>
          </a:xfrm>
        </p:grpSpPr>
        <p:sp>
          <p:nvSpPr>
            <p:cNvPr id="9" name="Right Arrow 8">
              <a:extLst>
                <a:ext uri="{FF2B5EF4-FFF2-40B4-BE49-F238E27FC236}">
                  <a16:creationId xmlns:a16="http://schemas.microsoft.com/office/drawing/2014/main" id="{E6AAC243-D833-43C2-8C98-BC948B81B235}"/>
                </a:ext>
              </a:extLst>
            </p:cNvPr>
            <p:cNvSpPr/>
            <p:nvPr/>
          </p:nvSpPr>
          <p:spPr>
            <a:xfrm rot="5400000">
              <a:off x="4195890" y="28060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0" name="Oval 9">
              <a:extLst>
                <a:ext uri="{FF2B5EF4-FFF2-40B4-BE49-F238E27FC236}">
                  <a16:creationId xmlns:a16="http://schemas.microsoft.com/office/drawing/2014/main" id="{4E0D4680-7F6E-4A21-96DF-215A0FBAA903}"/>
                </a:ext>
              </a:extLst>
            </p:cNvPr>
            <p:cNvSpPr/>
            <p:nvPr/>
          </p:nvSpPr>
          <p:spPr>
            <a:xfrm>
              <a:off x="4123882" y="239907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endParaRPr lang="nl-BE" dirty="0"/>
            </a:p>
          </p:txBody>
        </p:sp>
      </p:grpSp>
      <p:grpSp>
        <p:nvGrpSpPr>
          <p:cNvPr id="15" name="Group 14">
            <a:extLst>
              <a:ext uri="{FF2B5EF4-FFF2-40B4-BE49-F238E27FC236}">
                <a16:creationId xmlns:a16="http://schemas.microsoft.com/office/drawing/2014/main" id="{BAD6C7B3-9D60-46B9-9B9F-3C219C1E443F}"/>
              </a:ext>
            </a:extLst>
          </p:cNvPr>
          <p:cNvGrpSpPr/>
          <p:nvPr/>
        </p:nvGrpSpPr>
        <p:grpSpPr>
          <a:xfrm>
            <a:off x="2378505" y="4325273"/>
            <a:ext cx="554089" cy="637217"/>
            <a:chOff x="2378505" y="3881018"/>
            <a:chExt cx="554089" cy="637217"/>
          </a:xfrm>
        </p:grpSpPr>
        <p:sp>
          <p:nvSpPr>
            <p:cNvPr id="11" name="Right Arrow 8">
              <a:extLst>
                <a:ext uri="{FF2B5EF4-FFF2-40B4-BE49-F238E27FC236}">
                  <a16:creationId xmlns:a16="http://schemas.microsoft.com/office/drawing/2014/main" id="{6C658AA7-26D7-4931-98E4-F406F8D4E84F}"/>
                </a:ext>
              </a:extLst>
            </p:cNvPr>
            <p:cNvSpPr/>
            <p:nvPr/>
          </p:nvSpPr>
          <p:spPr>
            <a:xfrm rot="2987376">
              <a:off x="2631986" y="421762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2" name="Oval 11">
              <a:extLst>
                <a:ext uri="{FF2B5EF4-FFF2-40B4-BE49-F238E27FC236}">
                  <a16:creationId xmlns:a16="http://schemas.microsoft.com/office/drawing/2014/main" id="{6767D081-6BF0-48CC-B85B-46C436D016A0}"/>
                </a:ext>
              </a:extLst>
            </p:cNvPr>
            <p:cNvSpPr/>
            <p:nvPr/>
          </p:nvSpPr>
          <p:spPr>
            <a:xfrm>
              <a:off x="2378505" y="38810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endParaRPr lang="nl-BE" dirty="0"/>
            </a:p>
          </p:txBody>
        </p:sp>
      </p:grpSp>
      <p:sp>
        <p:nvSpPr>
          <p:cNvPr id="13" name="Right Arrow 8">
            <a:extLst>
              <a:ext uri="{FF2B5EF4-FFF2-40B4-BE49-F238E27FC236}">
                <a16:creationId xmlns:a16="http://schemas.microsoft.com/office/drawing/2014/main" id="{34F386A4-9F8C-4A49-941E-6E39098D65FF}"/>
              </a:ext>
            </a:extLst>
          </p:cNvPr>
          <p:cNvSpPr/>
          <p:nvPr/>
        </p:nvSpPr>
        <p:spPr>
          <a:xfrm rot="7743481">
            <a:off x="4798123" y="488114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2B126C93-4783-4491-A052-34D2E11B7BC9}"/>
              </a:ext>
            </a:extLst>
          </p:cNvPr>
          <p:cNvSpPr/>
          <p:nvPr/>
        </p:nvSpPr>
        <p:spPr>
          <a:xfrm>
            <a:off x="4954715" y="451468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endParaRPr lang="nl-BE" dirty="0"/>
          </a:p>
        </p:txBody>
      </p:sp>
      <p:grpSp>
        <p:nvGrpSpPr>
          <p:cNvPr id="16" name="Group 15">
            <a:extLst>
              <a:ext uri="{FF2B5EF4-FFF2-40B4-BE49-F238E27FC236}">
                <a16:creationId xmlns:a16="http://schemas.microsoft.com/office/drawing/2014/main" id="{05E5726D-D270-4C64-81D8-BCCB72B95467}"/>
              </a:ext>
            </a:extLst>
          </p:cNvPr>
          <p:cNvGrpSpPr/>
          <p:nvPr/>
        </p:nvGrpSpPr>
        <p:grpSpPr>
          <a:xfrm>
            <a:off x="3074137" y="5741959"/>
            <a:ext cx="599973" cy="639369"/>
            <a:chOff x="3074137" y="5297704"/>
            <a:chExt cx="599973" cy="639369"/>
          </a:xfrm>
        </p:grpSpPr>
        <p:sp>
          <p:nvSpPr>
            <p:cNvPr id="17" name="Right Arrow 8">
              <a:extLst>
                <a:ext uri="{FF2B5EF4-FFF2-40B4-BE49-F238E27FC236}">
                  <a16:creationId xmlns:a16="http://schemas.microsoft.com/office/drawing/2014/main" id="{747005A9-B59A-4992-810B-4675378B4F9F}"/>
                </a:ext>
              </a:extLst>
            </p:cNvPr>
            <p:cNvSpPr/>
            <p:nvPr/>
          </p:nvSpPr>
          <p:spPr>
            <a:xfrm rot="18894473">
              <a:off x="3373502" y="53102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8" name="Oval 17">
              <a:extLst>
                <a:ext uri="{FF2B5EF4-FFF2-40B4-BE49-F238E27FC236}">
                  <a16:creationId xmlns:a16="http://schemas.microsoft.com/office/drawing/2014/main" id="{877FCB93-2394-4178-9B02-D072CBEA2ABB}"/>
                </a:ext>
              </a:extLst>
            </p:cNvPr>
            <p:cNvSpPr/>
            <p:nvPr/>
          </p:nvSpPr>
          <p:spPr>
            <a:xfrm>
              <a:off x="3074137" y="54798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endParaRPr lang="nl-BE" dirty="0"/>
            </a:p>
          </p:txBody>
        </p:sp>
      </p:grpSp>
    </p:spTree>
    <p:extLst>
      <p:ext uri="{BB962C8B-B14F-4D97-AF65-F5344CB8AC3E}">
        <p14:creationId xmlns:p14="http://schemas.microsoft.com/office/powerpoint/2010/main" val="20039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49</a:t>
            </a:fld>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4" y="2080723"/>
            <a:ext cx="5254567" cy="3066077"/>
          </a:xfrm>
          <a:prstGeom prst="rect">
            <a:avLst/>
          </a:prstGeom>
        </p:spPr>
      </p:pic>
      <p:pic>
        <p:nvPicPr>
          <p:cNvPr id="7" name="Picture 6">
            <a:extLst>
              <a:ext uri="{FF2B5EF4-FFF2-40B4-BE49-F238E27FC236}">
                <a16:creationId xmlns:a16="http://schemas.microsoft.com/office/drawing/2014/main" id="{10D182A1-D5D8-42CA-B8A6-75BD6A318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0016" y="2080723"/>
            <a:ext cx="5254567" cy="3066077"/>
          </a:xfrm>
          <a:prstGeom prst="rect">
            <a:avLst/>
          </a:prstGeom>
        </p:spPr>
      </p:pic>
      <p:grpSp>
        <p:nvGrpSpPr>
          <p:cNvPr id="19" name="Group 18">
            <a:extLst>
              <a:ext uri="{FF2B5EF4-FFF2-40B4-BE49-F238E27FC236}">
                <a16:creationId xmlns:a16="http://schemas.microsoft.com/office/drawing/2014/main" id="{4A1E913A-8DCD-429C-AF8B-5418973BE6DF}"/>
              </a:ext>
            </a:extLst>
          </p:cNvPr>
          <p:cNvGrpSpPr/>
          <p:nvPr/>
        </p:nvGrpSpPr>
        <p:grpSpPr>
          <a:xfrm>
            <a:off x="6507615" y="3484984"/>
            <a:ext cx="599973" cy="639369"/>
            <a:chOff x="6507615" y="3484984"/>
            <a:chExt cx="599973" cy="639369"/>
          </a:xfrm>
        </p:grpSpPr>
        <p:sp>
          <p:nvSpPr>
            <p:cNvPr id="8" name="Right Arrow 8">
              <a:extLst>
                <a:ext uri="{FF2B5EF4-FFF2-40B4-BE49-F238E27FC236}">
                  <a16:creationId xmlns:a16="http://schemas.microsoft.com/office/drawing/2014/main" id="{A93BA0AC-FF06-4091-A543-3D127C94CBD8}"/>
                </a:ext>
              </a:extLst>
            </p:cNvPr>
            <p:cNvSpPr/>
            <p:nvPr/>
          </p:nvSpPr>
          <p:spPr>
            <a:xfrm rot="18894473">
              <a:off x="6806980" y="349756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9" name="Oval 8">
              <a:extLst>
                <a:ext uri="{FF2B5EF4-FFF2-40B4-BE49-F238E27FC236}">
                  <a16:creationId xmlns:a16="http://schemas.microsoft.com/office/drawing/2014/main" id="{3C340301-F009-44B3-9A0C-B268E37016FB}"/>
                </a:ext>
              </a:extLst>
            </p:cNvPr>
            <p:cNvSpPr/>
            <p:nvPr/>
          </p:nvSpPr>
          <p:spPr>
            <a:xfrm>
              <a:off x="6507615" y="3667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endParaRPr lang="nl-BE" dirty="0"/>
            </a:p>
          </p:txBody>
        </p:sp>
      </p:grpSp>
      <p:sp>
        <p:nvSpPr>
          <p:cNvPr id="10" name="Right Arrow 8">
            <a:extLst>
              <a:ext uri="{FF2B5EF4-FFF2-40B4-BE49-F238E27FC236}">
                <a16:creationId xmlns:a16="http://schemas.microsoft.com/office/drawing/2014/main" id="{89CDB393-A04E-4C3F-992A-29CB0CC2F421}"/>
              </a:ext>
            </a:extLst>
          </p:cNvPr>
          <p:cNvSpPr/>
          <p:nvPr/>
        </p:nvSpPr>
        <p:spPr>
          <a:xfrm rot="5400000">
            <a:off x="2639616" y="190452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1" name="Oval 10">
            <a:extLst>
              <a:ext uri="{FF2B5EF4-FFF2-40B4-BE49-F238E27FC236}">
                <a16:creationId xmlns:a16="http://schemas.microsoft.com/office/drawing/2014/main" id="{0981BD8C-379F-4453-8D85-04A384E044A1}"/>
              </a:ext>
            </a:extLst>
          </p:cNvPr>
          <p:cNvSpPr/>
          <p:nvPr/>
        </p:nvSpPr>
        <p:spPr>
          <a:xfrm>
            <a:off x="2567608" y="143490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endParaRPr lang="nl-BE" dirty="0"/>
          </a:p>
        </p:txBody>
      </p:sp>
      <p:grpSp>
        <p:nvGrpSpPr>
          <p:cNvPr id="15" name="Group 14">
            <a:extLst>
              <a:ext uri="{FF2B5EF4-FFF2-40B4-BE49-F238E27FC236}">
                <a16:creationId xmlns:a16="http://schemas.microsoft.com/office/drawing/2014/main" id="{A683F9FE-48FE-434E-9F87-1720EAF66897}"/>
              </a:ext>
            </a:extLst>
          </p:cNvPr>
          <p:cNvGrpSpPr/>
          <p:nvPr/>
        </p:nvGrpSpPr>
        <p:grpSpPr>
          <a:xfrm>
            <a:off x="504317" y="3202653"/>
            <a:ext cx="457200" cy="730403"/>
            <a:chOff x="530951" y="3295888"/>
            <a:chExt cx="457200" cy="730403"/>
          </a:xfrm>
        </p:grpSpPr>
        <p:sp>
          <p:nvSpPr>
            <p:cNvPr id="13" name="Right Arrow 8">
              <a:extLst>
                <a:ext uri="{FF2B5EF4-FFF2-40B4-BE49-F238E27FC236}">
                  <a16:creationId xmlns:a16="http://schemas.microsoft.com/office/drawing/2014/main" id="{C1723131-F8B0-4F67-85E8-41CD6B5395FC}"/>
                </a:ext>
              </a:extLst>
            </p:cNvPr>
            <p:cNvSpPr/>
            <p:nvPr/>
          </p:nvSpPr>
          <p:spPr>
            <a:xfrm rot="16200000">
              <a:off x="620715" y="330846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1C5252E5-40FE-448E-A413-37A64A799011}"/>
                </a:ext>
              </a:extLst>
            </p:cNvPr>
            <p:cNvSpPr/>
            <p:nvPr/>
          </p:nvSpPr>
          <p:spPr>
            <a:xfrm>
              <a:off x="530951" y="356909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endParaRPr lang="nl-BE" dirty="0"/>
            </a:p>
          </p:txBody>
        </p:sp>
      </p:grpSp>
      <p:grpSp>
        <p:nvGrpSpPr>
          <p:cNvPr id="18" name="Group 17">
            <a:extLst>
              <a:ext uri="{FF2B5EF4-FFF2-40B4-BE49-F238E27FC236}">
                <a16:creationId xmlns:a16="http://schemas.microsoft.com/office/drawing/2014/main" id="{E5688394-A7CF-45DF-8A8E-91F1D7446BDD}"/>
              </a:ext>
            </a:extLst>
          </p:cNvPr>
          <p:cNvGrpSpPr/>
          <p:nvPr/>
        </p:nvGrpSpPr>
        <p:grpSpPr>
          <a:xfrm>
            <a:off x="7027692" y="1719106"/>
            <a:ext cx="587431" cy="645667"/>
            <a:chOff x="7027692" y="1719106"/>
            <a:chExt cx="587431" cy="645667"/>
          </a:xfrm>
        </p:grpSpPr>
        <p:sp>
          <p:nvSpPr>
            <p:cNvPr id="16" name="Right Arrow 8">
              <a:extLst>
                <a:ext uri="{FF2B5EF4-FFF2-40B4-BE49-F238E27FC236}">
                  <a16:creationId xmlns:a16="http://schemas.microsoft.com/office/drawing/2014/main" id="{20BEDC7B-2FB6-48AC-9853-9016DC738185}"/>
                </a:ext>
              </a:extLst>
            </p:cNvPr>
            <p:cNvSpPr/>
            <p:nvPr/>
          </p:nvSpPr>
          <p:spPr>
            <a:xfrm rot="7888234">
              <a:off x="7015116" y="206416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7" name="Oval 16">
              <a:extLst>
                <a:ext uri="{FF2B5EF4-FFF2-40B4-BE49-F238E27FC236}">
                  <a16:creationId xmlns:a16="http://schemas.microsoft.com/office/drawing/2014/main" id="{56277E98-E3E5-4ECD-ABA9-7AF84694C67D}"/>
                </a:ext>
              </a:extLst>
            </p:cNvPr>
            <p:cNvSpPr/>
            <p:nvPr/>
          </p:nvSpPr>
          <p:spPr>
            <a:xfrm>
              <a:off x="7157923" y="171910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endParaRPr lang="nl-BE" dirty="0"/>
            </a:p>
          </p:txBody>
        </p:sp>
      </p:grpSp>
    </p:spTree>
    <p:extLst>
      <p:ext uri="{BB962C8B-B14F-4D97-AF65-F5344CB8AC3E}">
        <p14:creationId xmlns:p14="http://schemas.microsoft.com/office/powerpoint/2010/main" val="3379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mc:Choice xmlns:p14="http://schemas.microsoft.com/office/powerpoint/2010/main" Requires="p14">
      <p:transition spd="slow" p14:dur="800" advTm="16860">
        <p14:flythrough dir="out"/>
      </p:transition>
    </mc:Choice>
    <mc:Fallback>
      <p:transition spd="slow" advTm="1686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73630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SSH keys and Certificates (Multi-Factor Authentication)</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58</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59</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 &amp; MFA</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60</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69</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70</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71</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269C-F49C-181A-D781-DCB88FF693C1}"/>
              </a:ext>
            </a:extLst>
          </p:cNvPr>
          <p:cNvSpPr>
            <a:spLocks noGrp="1"/>
          </p:cNvSpPr>
          <p:nvPr>
            <p:ph type="title"/>
          </p:nvPr>
        </p:nvSpPr>
        <p:spPr>
          <a:xfrm>
            <a:off x="1342256" y="171235"/>
            <a:ext cx="4753744" cy="1181547"/>
          </a:xfrm>
        </p:spPr>
        <p:txBody>
          <a:bodyPr/>
          <a:lstStyle/>
          <a:p>
            <a:r>
              <a:rPr lang="en-US" dirty="0"/>
              <a:t>Open OnDemand</a:t>
            </a:r>
            <a:endParaRPr lang="nl-BE"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7338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4824536" cy="3787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Courier New" panose="02070309020205020404" pitchFamily="49" charset="0"/>
              <a:buChar char="o"/>
            </a:pPr>
            <a:r>
              <a:rPr lang="en-US" dirty="0"/>
              <a:t> Access </a:t>
            </a:r>
            <a:r>
              <a:rPr lang="en-US" dirty="0" err="1"/>
              <a:t>wICE</a:t>
            </a:r>
            <a:r>
              <a:rPr lang="en-US" dirty="0"/>
              <a:t> via web browser</a:t>
            </a:r>
          </a:p>
          <a:p>
            <a:pPr>
              <a:buFont typeface="Courier New" panose="02070309020205020404" pitchFamily="49" charset="0"/>
              <a:buChar char="o"/>
            </a:pPr>
            <a:r>
              <a:rPr lang="en-US" dirty="0"/>
              <a:t> </a:t>
            </a:r>
            <a:r>
              <a:rPr lang="en-US" sz="2000" dirty="0">
                <a:hlinkClick r:id="rId3"/>
              </a:rPr>
              <a:t>https://ondemand.hpc.kuleuven.be</a:t>
            </a:r>
            <a:endParaRPr lang="en-US" sz="2000" dirty="0"/>
          </a:p>
          <a:p>
            <a:pPr>
              <a:buFont typeface="Courier New" panose="02070309020205020404" pitchFamily="49" charset="0"/>
              <a:buChar char="o"/>
            </a:pPr>
            <a:r>
              <a:rPr lang="en-US" dirty="0"/>
              <a:t> Login via </a:t>
            </a:r>
            <a:r>
              <a:rPr lang="en-US" dirty="0" err="1"/>
              <a:t>KULeuven</a:t>
            </a:r>
            <a:r>
              <a:rPr lang="en-US" dirty="0"/>
              <a:t> MFA</a:t>
            </a:r>
          </a:p>
          <a:p>
            <a:pPr>
              <a:buFont typeface="Courier New" panose="02070309020205020404" pitchFamily="49" charset="0"/>
              <a:buChar char="o"/>
            </a:pPr>
            <a:r>
              <a:rPr lang="en-US" dirty="0"/>
              <a:t> File browser</a:t>
            </a:r>
          </a:p>
          <a:p>
            <a:pPr>
              <a:buFont typeface="Courier New" panose="02070309020205020404" pitchFamily="49" charset="0"/>
              <a:buChar char="o"/>
            </a:pPr>
            <a:r>
              <a:rPr lang="en-US" dirty="0"/>
              <a:t> Interactive apps + integrated shell</a:t>
            </a:r>
          </a:p>
          <a:p>
            <a:pPr>
              <a:buFont typeface="Courier New" panose="02070309020205020404" pitchFamily="49" charset="0"/>
              <a:buChar char="o"/>
            </a:pPr>
            <a:r>
              <a:rPr lang="en-US" dirty="0"/>
              <a:t> Create, start and monitor jobs</a:t>
            </a:r>
          </a:p>
          <a:p>
            <a:pPr>
              <a:buFont typeface="Courier New" panose="02070309020205020404" pitchFamily="49" charset="0"/>
              <a:buChar char="o"/>
            </a:pPr>
            <a:r>
              <a:rPr lang="en-US" dirty="0"/>
              <a:t> Develop, compile and test your code</a:t>
            </a:r>
          </a:p>
          <a:p>
            <a:pPr>
              <a:buFont typeface="Courier New" panose="02070309020205020404" pitchFamily="49" charset="0"/>
              <a:buChar char="o"/>
            </a:pPr>
            <a:r>
              <a:rPr lang="en-US" dirty="0"/>
              <a:t> </a:t>
            </a:r>
            <a:r>
              <a:rPr lang="en-US" dirty="0" err="1"/>
              <a:t>VSCode</a:t>
            </a:r>
            <a:r>
              <a:rPr lang="en-US" dirty="0"/>
              <a:t> editor</a:t>
            </a:r>
          </a:p>
          <a:p>
            <a:pPr>
              <a:buFont typeface="Courier New" panose="02070309020205020404" pitchFamily="49" charset="0"/>
              <a:buChar char="o"/>
            </a:pPr>
            <a:r>
              <a:rPr lang="en-US" dirty="0"/>
              <a:t> </a:t>
            </a:r>
            <a:r>
              <a:rPr lang="en-US" dirty="0" err="1"/>
              <a:t>Jupyter</a:t>
            </a:r>
            <a:r>
              <a:rPr lang="en-US" dirty="0"/>
              <a:t> Lab, RStudio and </a:t>
            </a:r>
            <a:r>
              <a:rPr lang="en-US" dirty="0" err="1"/>
              <a:t>Tensorboard</a:t>
            </a:r>
            <a:endParaRPr lang="nl-BE" dirty="0"/>
          </a:p>
        </p:txBody>
      </p:sp>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231296"/>
            <a:ext cx="6097619" cy="5707371"/>
          </a:xfrm>
          <a:prstGeom prst="rect">
            <a:avLst/>
          </a:prstGeom>
        </p:spPr>
      </p:pic>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269C-F49C-181A-D781-DCB88FF693C1}"/>
              </a:ext>
            </a:extLst>
          </p:cNvPr>
          <p:cNvSpPr>
            <a:spLocks noGrp="1"/>
          </p:cNvSpPr>
          <p:nvPr>
            <p:ph type="title"/>
          </p:nvPr>
        </p:nvSpPr>
        <p:spPr>
          <a:xfrm>
            <a:off x="1342256" y="171235"/>
            <a:ext cx="4753744" cy="1181547"/>
          </a:xfrm>
        </p:spPr>
        <p:txBody>
          <a:bodyPr/>
          <a:lstStyle/>
          <a:p>
            <a:r>
              <a:rPr lang="en-US" dirty="0"/>
              <a:t>Open OnDemand</a:t>
            </a:r>
            <a:endParaRPr lang="nl-BE"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7338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Courier New" panose="02070309020205020404" pitchFamily="49" charset="0"/>
              <a:buChar char="o"/>
            </a:pPr>
            <a:r>
              <a:rPr lang="en-US" dirty="0"/>
              <a:t> E.g. to start a </a:t>
            </a:r>
            <a:r>
              <a:rPr lang="en-US" dirty="0" err="1"/>
              <a:t>Jupyter</a:t>
            </a:r>
            <a:r>
              <a:rPr lang="en-US" dirty="0"/>
              <a:t> Notebook</a:t>
            </a:r>
          </a:p>
          <a:p>
            <a:pPr>
              <a:buFont typeface="Courier New" panose="02070309020205020404" pitchFamily="49" charset="0"/>
              <a:buChar char="o"/>
            </a:pPr>
            <a:r>
              <a:rPr lang="en-US" dirty="0"/>
              <a:t> Pick a valid </a:t>
            </a:r>
            <a:r>
              <a:rPr lang="en-US" dirty="0" err="1"/>
              <a:t>Slurm</a:t>
            </a:r>
            <a:r>
              <a:rPr lang="en-US" dirty="0"/>
              <a:t> credit account</a:t>
            </a:r>
          </a:p>
          <a:p>
            <a:pPr>
              <a:buFont typeface="Courier New" panose="02070309020205020404" pitchFamily="49" charset="0"/>
              <a:buChar char="o"/>
            </a:pPr>
            <a:r>
              <a:rPr lang="en-US" dirty="0"/>
              <a:t> Default partition: batch</a:t>
            </a:r>
            <a:br>
              <a:rPr lang="en-US" dirty="0"/>
            </a:br>
            <a:r>
              <a:rPr lang="en-US" dirty="0"/>
              <a:t> interactive: Max 8 cores, 1 GPU, 16 </a:t>
            </a:r>
            <a:r>
              <a:rPr lang="en-US" dirty="0" err="1"/>
              <a:t>hr</a:t>
            </a:r>
            <a:endParaRPr lang="en-US" dirty="0"/>
          </a:p>
          <a:p>
            <a:pPr>
              <a:buFont typeface="Courier New" panose="02070309020205020404" pitchFamily="49" charset="0"/>
              <a:buChar char="o"/>
            </a:pPr>
            <a:r>
              <a:rPr lang="en-US" dirty="0"/>
              <a:t> Default resources:</a:t>
            </a:r>
            <a:br>
              <a:rPr lang="en-US" dirty="0"/>
            </a:br>
            <a:r>
              <a:rPr lang="en-US" dirty="0"/>
              <a:t> 1 core, 1 hour, 3400MB RAM, no GPU</a:t>
            </a:r>
          </a:p>
          <a:p>
            <a:pPr>
              <a:buFont typeface="Courier New" panose="02070309020205020404" pitchFamily="49" charset="0"/>
              <a:buChar char="o"/>
            </a:pPr>
            <a:r>
              <a:rPr lang="en-US" dirty="0"/>
              <a:t> (At the moment) you cannot use scratch and staging</a:t>
            </a:r>
            <a:endParaRPr lang="nl-BE" dirty="0"/>
          </a:p>
        </p:txBody>
      </p:sp>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4237264" cy="6858000"/>
          </a:xfrm>
          <a:prstGeom prst="rect">
            <a:avLst/>
          </a:prstGeom>
        </p:spPr>
      </p:pic>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74</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944216"/>
          </a:xfrm>
        </p:spPr>
        <p:txBody>
          <a:bodyPr>
            <a:normAutofit lnSpcReduction="10000"/>
          </a:bodyPr>
          <a:lstStyle/>
          <a:p>
            <a:r>
              <a:rPr lang="en-US" dirty="0"/>
              <a:t>OS: Linux CentOS 7.x (Genius) and Rocky Linux 8.x (</a:t>
            </a:r>
            <a:r>
              <a:rPr lang="en-US" dirty="0" err="1"/>
              <a:t>wICE</a:t>
            </a:r>
            <a:r>
              <a:rPr lang="en-US" dirty="0"/>
              <a:t>)</a:t>
            </a:r>
          </a:p>
          <a:p>
            <a:r>
              <a:rPr lang="en-US" dirty="0"/>
              <a:t>Toolchains (Genius):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err="1"/>
              <a:t>wICE</a:t>
            </a:r>
            <a:r>
              <a:rPr lang="en-US" dirty="0"/>
              <a:t>: default is 2021a</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75</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3288508639"/>
              </p:ext>
            </p:extLst>
          </p:nvPr>
        </p:nvGraphicFramePr>
        <p:xfrm>
          <a:off x="610662" y="2996952"/>
          <a:ext cx="10515600" cy="354584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use /apps/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skylake</a:t>
                      </a:r>
                      <a:r>
                        <a:rPr lang="en-US" sz="1600" dirty="0">
                          <a:latin typeface="Courier New" panose="02070309020205020404" pitchFamily="49" charset="0"/>
                          <a:cs typeface="Courier New" panose="02070309020205020404" pitchFamily="49" charset="0"/>
                        </a:rPr>
                        <a:t>/2021a/modules/all</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Expose other modules from non-default toolchains, by including them in the search</a:t>
                      </a:r>
                      <a:endParaRPr lang="nl-BE" sz="1600" dirty="0"/>
                    </a:p>
                  </a:txBody>
                  <a:tcPr/>
                </a:tc>
                <a:extLst>
                  <a:ext uri="{0D108BD9-81ED-4DB2-BD59-A6C34878D82A}">
                    <a16:rowId xmlns:a16="http://schemas.microsoft.com/office/drawing/2014/main" val="315771365"/>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76</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77</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78</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8" y="1489153"/>
            <a:ext cx="3009540"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script.pbs</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97754"/>
            <a:ext cx="11115122" cy="369332"/>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-n 1 -t 01:00:00 -A &lt;project name&gt; -p interactive –M </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Interactive Job on </a:t>
            </a:r>
            <a:r>
              <a:rPr lang="en-US" altLang="en-US" b="1" dirty="0" err="1"/>
              <a:t>wICE</a:t>
            </a:r>
            <a:endParaRPr lang="en-US" altLang="en-US" b="1" dirty="0"/>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r>
                <a:rPr lang="en-US" dirty="0"/>
                <a:t>- 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r>
                <a:rPr lang="en-US" dirty="0"/>
                <a:t>- 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60089" y="1211084"/>
            <a:ext cx="1097554" cy="1756307"/>
            <a:chOff x="874196" y="1046589"/>
            <a:chExt cx="1097554" cy="1756307"/>
          </a:xfrm>
        </p:grpSpPr>
        <p:sp>
          <p:nvSpPr>
            <p:cNvPr id="3" name="Rectangle 2"/>
            <p:cNvSpPr/>
            <p:nvPr/>
          </p:nvSpPr>
          <p:spPr>
            <a:xfrm>
              <a:off x="879018" y="2461793"/>
              <a:ext cx="673365" cy="341103"/>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8" y="1046589"/>
              <a:ext cx="1092732" cy="95865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p:cNvCxnSpPr>
            <p:nvPr/>
          </p:nvCxnSpPr>
          <p:spPr>
            <a:xfrm>
              <a:off x="874196" y="1908556"/>
              <a:ext cx="4822" cy="62710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14958" y="2618338"/>
            <a:ext cx="1761671" cy="1150086"/>
            <a:chOff x="431968" y="2613900"/>
            <a:chExt cx="1534825" cy="1150086"/>
          </a:xfrm>
        </p:grpSpPr>
        <p:sp>
          <p:nvSpPr>
            <p:cNvPr id="23" name="Rectangle 22"/>
            <p:cNvSpPr/>
            <p:nvPr/>
          </p:nvSpPr>
          <p:spPr>
            <a:xfrm>
              <a:off x="1470401" y="2613900"/>
              <a:ext cx="496392" cy="337057"/>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1968" y="3233359"/>
              <a:ext cx="1525892"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tasks</a:t>
              </a:r>
              <a:endParaRPr lang="nl-BE" sz="1600" dirty="0"/>
            </a:p>
          </p:txBody>
        </p:sp>
        <p:cxnSp>
          <p:nvCxnSpPr>
            <p:cNvPr id="25" name="Straight Connector 24"/>
            <p:cNvCxnSpPr/>
            <p:nvPr/>
          </p:nvCxnSpPr>
          <p:spPr>
            <a:xfrm>
              <a:off x="1963134" y="2622508"/>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9393561-2B5E-5ABB-17A5-15F2F7E8DF93}"/>
              </a:ext>
            </a:extLst>
          </p:cNvPr>
          <p:cNvGrpSpPr/>
          <p:nvPr/>
        </p:nvGrpSpPr>
        <p:grpSpPr>
          <a:xfrm>
            <a:off x="6324982" y="2621128"/>
            <a:ext cx="2230040" cy="1141463"/>
            <a:chOff x="5412162" y="2621128"/>
            <a:chExt cx="2230040" cy="1141463"/>
          </a:xfrm>
        </p:grpSpPr>
        <p:sp>
          <p:nvSpPr>
            <p:cNvPr id="31" name="Rectangle 30"/>
            <p:cNvSpPr/>
            <p:nvPr/>
          </p:nvSpPr>
          <p:spPr>
            <a:xfrm>
              <a:off x="5416960" y="2621128"/>
              <a:ext cx="1980709" cy="342657"/>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2" name="Rectangle 31"/>
            <p:cNvSpPr/>
            <p:nvPr/>
          </p:nvSpPr>
          <p:spPr>
            <a:xfrm>
              <a:off x="5412162" y="3277870"/>
              <a:ext cx="2230040" cy="4847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33" name="Straight Connector 32"/>
            <p:cNvCxnSpPr/>
            <p:nvPr/>
          </p:nvCxnSpPr>
          <p:spPr>
            <a:xfrm>
              <a:off x="5415613" y="2795111"/>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850686" y="1928819"/>
            <a:ext cx="3423003" cy="1035516"/>
            <a:chOff x="810726" y="1917578"/>
            <a:chExt cx="3423003" cy="1035516"/>
          </a:xfrm>
        </p:grpSpPr>
        <p:sp>
          <p:nvSpPr>
            <p:cNvPr id="39" name="Rectangle 38"/>
            <p:cNvSpPr/>
            <p:nvPr/>
          </p:nvSpPr>
          <p:spPr>
            <a:xfrm>
              <a:off x="810726" y="2616038"/>
              <a:ext cx="2391688"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14914" y="1917578"/>
              <a:ext cx="3418815" cy="550534"/>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p:nvPr/>
          </p:nvCxnSpPr>
          <p:spPr>
            <a:xfrm>
              <a:off x="823792" y="2211379"/>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2180933" y="2628034"/>
            <a:ext cx="1751476" cy="1134372"/>
            <a:chOff x="1470400" y="2865935"/>
            <a:chExt cx="1978372" cy="1134372"/>
          </a:xfrm>
        </p:grpSpPr>
        <p:sp>
          <p:nvSpPr>
            <p:cNvPr id="43" name="Rectangle 42"/>
            <p:cNvSpPr/>
            <p:nvPr/>
          </p:nvSpPr>
          <p:spPr>
            <a:xfrm>
              <a:off x="1470400" y="2865935"/>
              <a:ext cx="1852232"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nl-BE" dirty="0"/>
            </a:p>
          </p:txBody>
        </p:sp>
        <p:sp>
          <p:nvSpPr>
            <p:cNvPr id="44" name="Rectangle 43"/>
            <p:cNvSpPr/>
            <p:nvPr/>
          </p:nvSpPr>
          <p:spPr>
            <a:xfrm>
              <a:off x="1470401" y="3507209"/>
              <a:ext cx="1978371"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p:nvPr/>
          </p:nvCxnSpPr>
          <p:spPr>
            <a:xfrm>
              <a:off x="1470401" y="3202992"/>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409531" y="1903499"/>
            <a:ext cx="1557416" cy="1079856"/>
            <a:chOff x="1464095" y="1928828"/>
            <a:chExt cx="1557416" cy="1079856"/>
          </a:xfrm>
        </p:grpSpPr>
        <p:sp>
          <p:nvSpPr>
            <p:cNvPr id="47" name="Rectangle 46"/>
            <p:cNvSpPr/>
            <p:nvPr/>
          </p:nvSpPr>
          <p:spPr>
            <a:xfrm>
              <a:off x="1464095" y="2667646"/>
              <a:ext cx="1019044"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1464095" y="1928828"/>
              <a:ext cx="1557416" cy="539284"/>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p:nvPr/>
          </p:nvCxnSpPr>
          <p:spPr>
            <a:xfrm>
              <a:off x="1464096" y="1946012"/>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87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9510033" y="2627216"/>
            <a:ext cx="1938769" cy="1143612"/>
            <a:chOff x="7924931" y="2681570"/>
            <a:chExt cx="1938769" cy="1143612"/>
          </a:xfrm>
        </p:grpSpPr>
        <p:sp>
          <p:nvSpPr>
            <p:cNvPr id="8" name="Rectangle 7">
              <a:extLst>
                <a:ext uri="{FF2B5EF4-FFF2-40B4-BE49-F238E27FC236}">
                  <a16:creationId xmlns:a16="http://schemas.microsoft.com/office/drawing/2014/main" id="{34BF0104-EEB4-ACFA-A21E-EE8D3ECA9DF9}"/>
                </a:ext>
              </a:extLst>
            </p:cNvPr>
            <p:cNvSpPr/>
            <p:nvPr/>
          </p:nvSpPr>
          <p:spPr>
            <a:xfrm>
              <a:off x="7926263" y="2681570"/>
              <a:ext cx="1872089"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32366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p:nvPr/>
          </p:nvCxnSpPr>
          <p:spPr>
            <a:xfrm>
              <a:off x="7924931" y="3004610"/>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139321"/>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–x11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endParaRPr lang="en-US" dirty="0"/>
          </a:p>
          <a:p>
            <a:endParaRPr lang="en-US" dirty="0"/>
          </a:p>
          <a:p>
            <a:pPr marL="285750" indent="-285750">
              <a:buFontTx/>
              <a:buChar char="-"/>
            </a:pPr>
            <a:r>
              <a:rPr lang="en-US" dirty="0"/>
              <a:t>Request fraction of a node from interactive partition</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–N 1 –n 4 –p interactive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p>
          <a:p>
            <a:pPr marL="285750" indent="-285750">
              <a:buFontTx/>
              <a:buChar char="-"/>
            </a:pPr>
            <a:endParaRPr lang="en-US" dirty="0">
              <a:latin typeface="Courier New" panose="02070309020205020404" pitchFamily="49" charset="0"/>
              <a:cs typeface="Courier New" panose="02070309020205020404" pitchFamily="49" charset="0"/>
            </a:endParaRPr>
          </a:p>
          <a:p>
            <a:pPr marL="285750" indent="-285750">
              <a:buFontTx/>
              <a:buChar char="-"/>
            </a:pPr>
            <a:r>
              <a:rPr lang="en-US" dirty="0">
                <a:cs typeface="Courier New" panose="02070309020205020404" pitchFamily="49" charset="0"/>
              </a:rPr>
              <a:t>Request a GPU accelerator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–N1 –n 18 –p </a:t>
            </a:r>
            <a:r>
              <a:rPr lang="en-US" dirty="0" err="1">
                <a:latin typeface="Courier New" panose="02070309020205020404" pitchFamily="49" charset="0"/>
                <a:cs typeface="Courier New" panose="02070309020205020404" pitchFamily="49" charset="0"/>
              </a:rPr>
              <a:t>gpu</a:t>
            </a:r>
            <a:r>
              <a:rPr lang="en-US" dirty="0">
                <a:latin typeface="Courier New" panose="02070309020205020404" pitchFamily="49" charset="0"/>
                <a:cs typeface="Courier New" panose="02070309020205020404" pitchFamily="49" charset="0"/>
              </a:rPr>
              <a:t> –G 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#SBATCH –-cluster </a:t>
            </a:r>
            <a:r>
              <a:rPr lang="en-US" altLang="en-US" sz="1400" dirty="0" err="1">
                <a:latin typeface="Courier New" panose="02070309020205020404" pitchFamily="49" charset="0"/>
                <a:cs typeface="Courier New" panose="02070309020205020404" pitchFamily="49" charset="0"/>
              </a:rPr>
              <a:t>wice</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–-account </a:t>
            </a:r>
            <a:r>
              <a:rPr lang="en-US" altLang="en-US" sz="1400" dirty="0" err="1">
                <a:latin typeface="Courier New" panose="02070309020205020404" pitchFamily="49" charset="0"/>
                <a:cs typeface="Courier New" panose="02070309020205020404" pitchFamily="49" charset="0"/>
              </a:rPr>
              <a:t>lp_hpcinfo_training</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–-nodes 1</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t>
            </a:r>
            <a:r>
              <a:rPr lang="en-US" altLang="en-US" sz="1400" dirty="0" err="1">
                <a:latin typeface="Courier New" panose="02070309020205020404" pitchFamily="49" charset="0"/>
                <a:cs typeface="Courier New" panose="02070309020205020404" pitchFamily="49" charset="0"/>
              </a:rPr>
              <a:t>ntasks</a:t>
            </a:r>
            <a:r>
              <a:rPr lang="en-US" altLang="en-US" sz="1400" dirty="0">
                <a:latin typeface="Courier New" panose="02070309020205020404" pitchFamily="49" charset="0"/>
                <a:cs typeface="Courier New" panose="02070309020205020404" pitchFamily="49" charset="0"/>
              </a:rPr>
              <a:t> 4</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--mem-per-</a:t>
            </a:r>
            <a:r>
              <a:rPr lang="en-US" altLang="en-US" sz="1400" dirty="0" err="1">
                <a:latin typeface="Courier New" panose="02070309020205020404" pitchFamily="49" charset="0"/>
                <a:cs typeface="Courier New" panose="02070309020205020404" pitchFamily="49" charset="0"/>
              </a:rPr>
              <a:t>cpu</a:t>
            </a:r>
            <a:r>
              <a:rPr lang="en-US" altLang="en-US" sz="1400" dirty="0">
                <a:latin typeface="Courier New" panose="02070309020205020404" pitchFamily="49" charset="0"/>
                <a:cs typeface="Courier New" panose="02070309020205020404" pitchFamily="49" charset="0"/>
              </a:rPr>
              <a:t> 4G</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–-job-name </a:t>
            </a:r>
            <a:r>
              <a:rPr lang="en-US" altLang="en-US" sz="1400" dirty="0" err="1">
                <a:latin typeface="Courier New" panose="02070309020205020404" pitchFamily="49" charset="0"/>
                <a:cs typeface="Courier New" panose="02070309020205020404" pitchFamily="49" charset="0"/>
              </a:rPr>
              <a:t>hpc_workflow</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--mail-type BEGIN,END,FAIL</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--mail-user my.name@kuleuven.be</a:t>
            </a:r>
          </a:p>
          <a:p>
            <a:pPr marL="0" indent="0">
              <a:buNone/>
            </a:pPr>
            <a:r>
              <a:rPr lang="en-US" altLang="en-US" sz="1400" dirty="0">
                <a:latin typeface="Courier New" panose="02070309020205020404" pitchFamily="49" charset="0"/>
                <a:cs typeface="Courier New" panose="02070309020205020404" pitchFamily="49" charset="0"/>
              </a:rPr>
              <a:t>Module --force purge</a:t>
            </a:r>
            <a:br>
              <a:rPr lang="en-US" altLang="en-US" sz="1400" dirty="0">
                <a:latin typeface="Courier New" panose="02070309020205020404" pitchFamily="49" charset="0"/>
                <a:cs typeface="Courier New" panose="02070309020205020404" pitchFamily="49" charset="0"/>
              </a:rPr>
            </a:br>
            <a:r>
              <a:rPr lang="pl-PL" altLang="en-US" sz="1400" dirty="0">
                <a:latin typeface="Courier New" panose="02070309020205020404" pitchFamily="49" charset="0"/>
                <a:cs typeface="Courier New" panose="02070309020205020404" pitchFamily="49" charset="0"/>
              </a:rPr>
              <a:t>module load intel/20</a:t>
            </a:r>
            <a:r>
              <a:rPr lang="en-US" altLang="en-US" sz="1400" dirty="0">
                <a:latin typeface="Courier New" panose="02070309020205020404" pitchFamily="49" charset="0"/>
                <a:cs typeface="Courier New" panose="02070309020205020404" pitchFamily="49" charset="0"/>
              </a:rPr>
              <a:t>21</a:t>
            </a:r>
            <a:r>
              <a:rPr lang="pl-PL" altLang="en-US" sz="1400" dirty="0">
                <a:latin typeface="Courier New" panose="02070309020205020404" pitchFamily="49" charset="0"/>
                <a:cs typeface="Courier New" panose="02070309020205020404" pitchFamily="49" charset="0"/>
              </a:rPr>
              <a:t>a</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module load Python/3.9.5-GCCcore-10.3.0</a:t>
            </a:r>
          </a:p>
          <a:p>
            <a:pPr marL="0" indent="0">
              <a:buNone/>
            </a:pPr>
            <a:r>
              <a:rPr lang="en-US" altLang="en-US" sz="1400" dirty="0">
                <a:latin typeface="Courier New" panose="02070309020205020404" pitchFamily="49" charset="0"/>
                <a:cs typeface="Courier New" panose="02070309020205020404" pitchFamily="49" charset="0"/>
              </a:rPr>
              <a:t>which python3</a:t>
            </a:r>
          </a:p>
          <a:p>
            <a:pPr marL="0" indent="0">
              <a:buNone/>
            </a:pPr>
            <a:r>
              <a:rPr lang="en-US" altLang="en-US" sz="1400" dirty="0">
                <a:latin typeface="Courier New" panose="02070309020205020404" pitchFamily="49" charset="0"/>
                <a:cs typeface="Courier New" panose="02070309020205020404" pitchFamily="49" charset="0"/>
              </a:rPr>
              <a:t>cd $VSC_SCRATCH/projects/simulations</a:t>
            </a:r>
          </a:p>
          <a:p>
            <a:pPr marL="0" indent="0">
              <a:buNone/>
            </a:pPr>
            <a:r>
              <a:rPr lang="en-US" altLang="en-US" sz="1400" dirty="0">
                <a:latin typeface="Courier New" panose="02070309020205020404" pitchFamily="49" charset="0"/>
                <a:cs typeface="Courier New" panose="02070309020205020404" pitchFamily="49" charset="0"/>
              </a:rPr>
              <a:t>cp –r $VSC_DATA/</a:t>
            </a:r>
            <a:r>
              <a:rPr lang="en-US" altLang="en-US" sz="1400" dirty="0" err="1">
                <a:latin typeface="Courier New" panose="02070309020205020404" pitchFamily="49" charset="0"/>
                <a:cs typeface="Courier New" panose="02070309020205020404" pitchFamily="49" charset="0"/>
              </a:rPr>
              <a:t>input_data</a:t>
            </a:r>
            <a:r>
              <a:rPr lang="en-US" altLang="en-US" sz="1400" dirty="0">
                <a:latin typeface="Courier New" panose="02070309020205020404" pitchFamily="49" charset="0"/>
                <a:cs typeface="Courier New" panose="02070309020205020404" pitchFamily="49" charset="0"/>
              </a:rPr>
              <a:t> .</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python modelling.py</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cp –r </a:t>
            </a:r>
            <a:r>
              <a:rPr lang="en-US" altLang="en-US" sz="1400" dirty="0" err="1">
                <a:latin typeface="Courier New" panose="02070309020205020404" pitchFamily="49" charset="0"/>
                <a:cs typeface="Courier New" panose="02070309020205020404" pitchFamily="49" charset="0"/>
              </a:rPr>
              <a:t>output_data</a:t>
            </a:r>
            <a:r>
              <a:rPr lang="en-US" altLang="en-US" sz="1400" dirty="0">
                <a:latin typeface="Courier New" panose="02070309020205020404" pitchFamily="49" charset="0"/>
                <a:cs typeface="Courier New" panose="02070309020205020404" pitchFamily="49" charset="0"/>
              </a:rPr>
              <a:t> $VSC_DATA</a:t>
            </a:r>
          </a:p>
          <a:p>
            <a:pPr marL="0" indent="0">
              <a:buNone/>
            </a:pPr>
            <a:r>
              <a:rPr lang="en-US" altLang="en-US" sz="1400" dirty="0">
                <a:latin typeface="Courier New" panose="02070309020205020404" pitchFamily="49" charset="0"/>
                <a:cs typeface="Courier New" panose="02070309020205020404" pitchFamily="49" charset="0"/>
              </a:rPr>
              <a:t>rm –rf ./</a:t>
            </a:r>
            <a:r>
              <a:rPr lang="en-US" altLang="en-US" sz="1400" dirty="0" err="1">
                <a:latin typeface="Courier New" panose="02070309020205020404" pitchFamily="49" charset="0"/>
                <a:cs typeface="Courier New" panose="02070309020205020404" pitchFamily="49" charset="0"/>
              </a:rPr>
              <a:t>input_data</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output_data</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89</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35915"/>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5" y="1124744"/>
              <a:ext cx="115212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995232" y="1115509"/>
            <a:ext cx="2904886" cy="1368151"/>
            <a:chOff x="5995232" y="1037954"/>
            <a:chExt cx="2904886" cy="1368151"/>
          </a:xfrm>
        </p:grpSpPr>
        <p:sp>
          <p:nvSpPr>
            <p:cNvPr id="7" name="Rectangle 6"/>
            <p:cNvSpPr/>
            <p:nvPr/>
          </p:nvSpPr>
          <p:spPr>
            <a:xfrm>
              <a:off x="7415840" y="1614018"/>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6011460" y="1626721"/>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09190" y="2657826"/>
            <a:ext cx="2660810" cy="648072"/>
            <a:chOff x="4299286" y="3677205"/>
            <a:chExt cx="2660810" cy="648072"/>
          </a:xfrm>
        </p:grpSpPr>
        <p:cxnSp>
          <p:nvCxnSpPr>
            <p:cNvPr id="19" name="Straight Connector 18"/>
            <p:cNvCxnSpPr/>
            <p:nvPr/>
          </p:nvCxnSpPr>
          <p:spPr>
            <a:xfrm>
              <a:off x="4299286" y="3677205"/>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5591437" y="3514464"/>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a:t>
            </a:r>
            <a:r>
              <a:rPr lang="en-US" dirty="0" err="1"/>
              <a:t>Slurm</a:t>
            </a:r>
            <a:r>
              <a:rPr lang="en-US" dirty="0"/>
              <a:t> Job Script</a:t>
            </a:r>
          </a:p>
        </p:txBody>
      </p:sp>
      <p:grpSp>
        <p:nvGrpSpPr>
          <p:cNvPr id="15" name="Group 14">
            <a:extLst>
              <a:ext uri="{FF2B5EF4-FFF2-40B4-BE49-F238E27FC236}">
                <a16:creationId xmlns:a16="http://schemas.microsoft.com/office/drawing/2014/main" id="{E987475C-5A38-5F51-35FE-A77E64FAFEF7}"/>
              </a:ext>
            </a:extLst>
          </p:cNvPr>
          <p:cNvGrpSpPr/>
          <p:nvPr/>
        </p:nvGrpSpPr>
        <p:grpSpPr>
          <a:xfrm>
            <a:off x="3956298" y="4366010"/>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p:cNvCxnSpPr>
            <p:nvPr/>
          </p:nvCxnSpPr>
          <p:spPr>
            <a:xfrm>
              <a:off x="1332105" y="5532459"/>
              <a:ext cx="364754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5591437" y="4989703"/>
            <a:ext cx="2005861" cy="648072"/>
            <a:chOff x="7536161" y="4524347"/>
            <a:chExt cx="2005861"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STDERR and STDOUT are by default redirected to a single file:</a:t>
            </a:r>
          </a:p>
          <a:p>
            <a:pPr eaLnBrk="1" hangingPunct="1"/>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eaLnBrk="1" hangingPunct="1"/>
            <a:r>
              <a:rPr lang="en-US" altLang="en-US" sz="2200" dirty="0"/>
              <a:t>Contains job info, all errors and warnings, and printouts</a:t>
            </a:r>
          </a:p>
          <a:p>
            <a:pPr eaLnBrk="1" hangingPunct="1"/>
            <a:r>
              <a:rPr lang="en-US" altLang="en-US" sz="2200" dirty="0"/>
              <a:t>Always study it</a:t>
            </a:r>
          </a:p>
          <a:p>
            <a:pPr eaLnBrk="1" hangingPunct="1"/>
            <a:r>
              <a:rPr lang="en-US" altLang="en-US" sz="2200" dirty="0"/>
              <a:t>Address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Output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Output File</a:t>
            </a:r>
          </a:p>
        </p:txBody>
      </p:sp>
      <p:sp>
        <p:nvSpPr>
          <p:cNvPr id="16" name="TextBox 15"/>
          <p:cNvSpPr txBox="1"/>
          <p:nvPr/>
        </p:nvSpPr>
        <p:spPr>
          <a:xfrm>
            <a:off x="623392" y="1211685"/>
            <a:ext cx="11233249" cy="507831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cat slurm-60042490.out</a:t>
            </a:r>
          </a:p>
          <a:p>
            <a:r>
              <a:rPr lang="en-US" dirty="0">
                <a:latin typeface="Courier New" panose="02070309020205020404" pitchFamily="49" charset="0"/>
                <a:cs typeface="Courier New" panose="02070309020205020404" pitchFamily="49" charset="0"/>
              </a:rPr>
              <a:t>SLURM_JOB_ID: 60042490</a:t>
            </a:r>
          </a:p>
          <a:p>
            <a:r>
              <a:rPr lang="en-US" dirty="0">
                <a:latin typeface="Courier New" panose="02070309020205020404" pitchFamily="49" charset="0"/>
                <a:cs typeface="Courier New" panose="02070309020205020404" pitchFamily="49" charset="0"/>
              </a:rPr>
              <a:t>SLURM_JOB_USER: vsc30745</a:t>
            </a:r>
          </a:p>
          <a:p>
            <a:r>
              <a:rPr lang="en-US" dirty="0">
                <a:latin typeface="Courier New" panose="02070309020205020404" pitchFamily="49" charset="0"/>
                <a:cs typeface="Courier New" panose="02070309020205020404" pitchFamily="49" charset="0"/>
              </a:rPr>
              <a:t>SLURM_JOB_ACCOUNT: </a:t>
            </a:r>
            <a:r>
              <a:rPr lang="en-US" dirty="0" err="1">
                <a:latin typeface="Courier New" panose="02070309020205020404" pitchFamily="49" charset="0"/>
                <a:cs typeface="Courier New" panose="02070309020205020404" pitchFamily="49" charset="0"/>
              </a:rPr>
              <a:t>lp_hpcinfo</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SLURM_JOB_NAME: </a:t>
            </a:r>
            <a:r>
              <a:rPr lang="en-US" dirty="0" err="1">
                <a:latin typeface="Courier New" panose="02070309020205020404" pitchFamily="49" charset="0"/>
                <a:cs typeface="Courier New" panose="02070309020205020404" pitchFamily="49" charset="0"/>
              </a:rPr>
              <a:t>hpc_workflow</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SLURM_CLUSTER_NAME: </a:t>
            </a:r>
            <a:r>
              <a:rPr lang="en-US" dirty="0" err="1">
                <a:latin typeface="Courier New" panose="02070309020205020404" pitchFamily="49" charset="0"/>
                <a:cs typeface="Courier New" panose="02070309020205020404" pitchFamily="49" charset="0"/>
              </a:rPr>
              <a:t>wice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SLURM_JOB_PARTITION: batch</a:t>
            </a:r>
          </a:p>
          <a:p>
            <a:r>
              <a:rPr lang="en-US" dirty="0">
                <a:latin typeface="Courier New" panose="02070309020205020404" pitchFamily="49" charset="0"/>
                <a:cs typeface="Courier New" panose="02070309020205020404" pitchFamily="49" charset="0"/>
              </a:rPr>
              <a:t>SLURM_NNODES: 1</a:t>
            </a:r>
          </a:p>
          <a:p>
            <a:r>
              <a:rPr lang="en-US" dirty="0">
                <a:latin typeface="Courier New" panose="02070309020205020404" pitchFamily="49" charset="0"/>
                <a:cs typeface="Courier New" panose="02070309020205020404" pitchFamily="49" charset="0"/>
              </a:rPr>
              <a:t>SLURM_NODELIST: s28c11n2</a:t>
            </a:r>
          </a:p>
          <a:p>
            <a:r>
              <a:rPr lang="en-US" dirty="0">
                <a:latin typeface="Courier New" panose="02070309020205020404" pitchFamily="49" charset="0"/>
                <a:cs typeface="Courier New" panose="02070309020205020404" pitchFamily="49" charset="0"/>
              </a:rPr>
              <a:t>SLURM_JOB_CPUS_PER_NODE: 8</a:t>
            </a:r>
          </a:p>
          <a:p>
            <a:r>
              <a:rPr lang="en-US" dirty="0">
                <a:latin typeface="Courier New" panose="02070309020205020404" pitchFamily="49" charset="0"/>
                <a:cs typeface="Courier New" panose="02070309020205020404" pitchFamily="49" charset="0"/>
              </a:rPr>
              <a:t>Date: Wed Feb  8 10:41:21 CET 2023</a:t>
            </a:r>
          </a:p>
          <a:p>
            <a:r>
              <a:rPr lang="en-US" dirty="0" err="1">
                <a:latin typeface="Courier New" panose="02070309020205020404" pitchFamily="49" charset="0"/>
                <a:cs typeface="Courier New" panose="02070309020205020404" pitchFamily="49" charset="0"/>
              </a:rPr>
              <a:t>Walltime</a:t>
            </a:r>
            <a:r>
              <a:rPr lang="en-US" dirty="0">
                <a:latin typeface="Courier New" panose="02070309020205020404" pitchFamily="49" charset="0"/>
                <a:cs typeface="Courier New" panose="02070309020205020404" pitchFamily="49" charset="0"/>
              </a:rPr>
              <a:t>: 00-01:00:00</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skylake</a:t>
            </a:r>
            <a:r>
              <a:rPr lang="en-US" dirty="0">
                <a:latin typeface="Courier New" panose="02070309020205020404" pitchFamily="49" charset="0"/>
                <a:cs typeface="Courier New" panose="02070309020205020404" pitchFamily="49" charset="0"/>
              </a:rPr>
              <a:t>/2018a/software/Python/3.6.4-intel-2018a/bin/python3</a:t>
            </a:r>
          </a:p>
          <a:p>
            <a:r>
              <a:rPr lang="en-US" dirty="0">
                <a:latin typeface="Courier New" panose="02070309020205020404" pitchFamily="49" charset="0"/>
                <a:cs typeface="Courier New" panose="02070309020205020404" pitchFamily="49" charset="0"/>
              </a:rPr>
              <a:t>cp: cannot stat '/data/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input_data</a:t>
            </a:r>
            <a:r>
              <a:rPr lang="en-US" dirty="0">
                <a:latin typeface="Courier New" panose="02070309020205020404" pitchFamily="49" charset="0"/>
                <a:cs typeface="Courier New" panose="02070309020205020404" pitchFamily="49" charset="0"/>
              </a:rPr>
              <a:t>': No such file or directory</a:t>
            </a:r>
          </a:p>
          <a:p>
            <a:r>
              <a:rPr lang="en-US" dirty="0">
                <a:latin typeface="Courier New" panose="02070309020205020404" pitchFamily="49" charset="0"/>
                <a:cs typeface="Courier New" panose="02070309020205020404" pitchFamily="49" charset="0"/>
              </a:rPr>
              <a:t>python: can't open file 'modelling.py':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2] No such file or directory</a:t>
            </a:r>
          </a:p>
          <a:p>
            <a:r>
              <a:rPr lang="en-US" dirty="0">
                <a:latin typeface="Courier New" panose="02070309020205020404" pitchFamily="49" charset="0"/>
                <a:cs typeface="Courier New" panose="02070309020205020404" pitchFamily="49" charset="0"/>
              </a:rPr>
              <a:t>cp: cannot stat '</a:t>
            </a:r>
            <a:r>
              <a:rPr lang="en-US" dirty="0" err="1">
                <a:latin typeface="Courier New" panose="02070309020205020404" pitchFamily="49" charset="0"/>
                <a:cs typeface="Courier New" panose="02070309020205020404" pitchFamily="49" charset="0"/>
              </a:rPr>
              <a:t>output_data</a:t>
            </a:r>
            <a:r>
              <a:rPr lang="en-US" dirty="0">
                <a:latin typeface="Courier New" panose="02070309020205020404" pitchFamily="49" charset="0"/>
                <a:cs typeface="Courier New" panose="02070309020205020404" pitchFamily="49" charset="0"/>
              </a:rPr>
              <a:t>': No such file or directory</a:t>
            </a:r>
            <a:endParaRPr lang="nl-BE" dirty="0">
              <a:latin typeface="Courier New" panose="02070309020205020404" pitchFamily="49" charset="0"/>
              <a:cs typeface="Courier New" panose="02070309020205020404" pitchFamily="49" charset="0"/>
            </a:endParaRP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spTree>
    <p:extLst>
      <p:ext uri="{BB962C8B-B14F-4D97-AF65-F5344CB8AC3E}">
        <p14:creationId xmlns:p14="http://schemas.microsoft.com/office/powerpoint/2010/main" val="2436562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Inspecting Jobs</a:t>
            </a:r>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 scontrol show job –M wice 60049330</a:t>
            </a:r>
          </a:p>
          <a:p>
            <a:r>
              <a:rPr lang="en-US">
                <a:latin typeface="Courier New" panose="02070309020205020404" pitchFamily="49" charset="0"/>
                <a:cs typeface="Courier New" panose="02070309020205020404" pitchFamily="49" charset="0"/>
              </a:rPr>
              <a:t>JobId=60049330 JobName=f70.slurm</a:t>
            </a:r>
          </a:p>
          <a:p>
            <a:r>
              <a:rPr lang="en-US">
                <a:latin typeface="Courier New" panose="02070309020205020404" pitchFamily="49" charset="0"/>
                <a:cs typeface="Courier New" panose="02070309020205020404" pitchFamily="49" charset="0"/>
              </a:rPr>
              <a:t>   UserId=vsc3.…(253.…) GroupId=vsc3.…(253.…)</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Account</a:t>
            </a:r>
            <a:r>
              <a:rPr lang="en-US">
                <a:latin typeface="Courier New" panose="02070309020205020404" pitchFamily="49" charset="0"/>
                <a:cs typeface="Courier New" panose="02070309020205020404" pitchFamily="49" charset="0"/>
              </a:rPr>
              <a:t>=lp_metacommunity_models QOS=lp_metacommunity_models</a:t>
            </a:r>
          </a:p>
          <a:p>
            <a:r>
              <a:rPr lang="en-US">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JobState</a:t>
            </a:r>
            <a:r>
              <a:rPr lang="en-US">
                <a:latin typeface="Courier New" panose="02070309020205020404" pitchFamily="49" charset="0"/>
                <a:cs typeface="Courier New" panose="02070309020205020404" pitchFamily="49" charset="0"/>
              </a:rPr>
              <a:t>=PENDING </a:t>
            </a:r>
            <a:r>
              <a:rPr lang="en-US" b="1">
                <a:latin typeface="Courier New" panose="02070309020205020404" pitchFamily="49" charset="0"/>
                <a:cs typeface="Courier New" panose="02070309020205020404" pitchFamily="49" charset="0"/>
              </a:rPr>
              <a:t>Reason</a:t>
            </a:r>
            <a:r>
              <a:rPr lang="en-US">
                <a:latin typeface="Courier New" panose="02070309020205020404" pitchFamily="49" charset="0"/>
                <a:cs typeface="Courier New" panose="02070309020205020404" pitchFamily="49" charset="0"/>
              </a:rPr>
              <a:t>=QOSGrpBillingMinutes</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SubmitTime=2023-02-16T00:24:58 EligibleTime=2023-02-16T00:24:58</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Partition=batch NodeList= NumNodes=4-4 NumCPUs=288 NumTasks=288 CPUs/Task=1</a:t>
            </a:r>
          </a:p>
          <a:p>
            <a:r>
              <a:rPr lang="en-US">
                <a:latin typeface="Courier New" panose="02070309020205020404" pitchFamily="49" charset="0"/>
                <a:cs typeface="Courier New" panose="02070309020205020404" pitchFamily="49" charset="0"/>
              </a:rPr>
              <a:t>   TRES=cpu=288,mem=979200M,node=4,billing=733</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MinCPUsNode=72 MinMemoryCPU=3400M </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WorkDir=/vsc-hard-mounts/leuven-data/3../vsc3.…/Odonate_SOM</a:t>
            </a:r>
          </a:p>
          <a:p>
            <a:r>
              <a:rPr lang="en-US">
                <a:latin typeface="Courier New" panose="02070309020205020404" pitchFamily="49" charset="0"/>
                <a:cs typeface="Courier New" panose="02070309020205020404" pitchFamily="49" charset="0"/>
              </a:rPr>
              <a:t>   StdErr=/vsc-hard-mounts/leuven-data/3../vsc3.…/Odonate_SOM/slurm-60049330.out</a:t>
            </a:r>
          </a:p>
          <a:p>
            <a:r>
              <a:rPr lang="en-US">
                <a:latin typeface="Courier New" panose="02070309020205020404" pitchFamily="49" charset="0"/>
                <a:cs typeface="Courier New" panose="02070309020205020404" pitchFamily="49" charset="0"/>
              </a:rPr>
              <a:t>   StdIn=/dev/null</a:t>
            </a:r>
          </a:p>
          <a:p>
            <a:r>
              <a:rPr lang="en-US">
                <a:latin typeface="Courier New" panose="02070309020205020404" pitchFamily="49" charset="0"/>
                <a:cs typeface="Courier New" panose="02070309020205020404" pitchFamily="49" charset="0"/>
              </a:rPr>
              <a:t>   StdOut=/vsc-hard-mounts/leuven-data/3../vsc3.…/Odonate_SOM/slurm-60049330.out</a:t>
            </a:r>
            <a:endParaRPr lang="en-US" dirty="0">
              <a:latin typeface="Courier New" panose="02070309020205020404" pitchFamily="49" charset="0"/>
              <a:cs typeface="Courier New" panose="02070309020205020404" pitchFamily="49" charset="0"/>
            </a:endParaRP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Genius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ways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1688376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D2AE0C-6D0B-4263-B7C4-F46CAED039CD}">
  <ds:schemaRefs>
    <ds:schemaRef ds:uri="http://schemas.microsoft.com/office/2006/documentManagement/types"/>
    <ds:schemaRef ds:uri="dba8b794-bc45-41c8-a8ad-34f212f94003"/>
    <ds:schemaRef ds:uri="aff7d12c-bb71-4270-bd29-9c4d45ff3327"/>
    <ds:schemaRef ds:uri="http://schemas.microsoft.com/office/2006/metadata/properties"/>
    <ds:schemaRef ds:uri="http://purl.org/dc/elements/1.1/"/>
    <ds:schemaRef ds:uri="http://schemas.microsoft.com/office/infopath/2007/PartnerControls"/>
    <ds:schemaRef ds:uri="http://purl.org/dc/terms/"/>
    <ds:schemaRef ds:uri="http://purl.org/dc/dcmitype/"/>
    <ds:schemaRef ds:uri="http://schemas.openxmlformats.org/package/2006/metadata/core-properties"/>
    <ds:schemaRef ds:uri="http://schemas.microsoft.com/sharepoint/v4"/>
    <ds:schemaRef ds:uri="http://www.w3.org/XML/1998/namespace"/>
  </ds:schemaRefs>
</ds:datastoreItem>
</file>

<file path=customXml/itemProps2.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3.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4.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B7C5771-2E3B-4E9C-8DA9-F557198F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15047</Words>
  <Application>Microsoft Office PowerPoint</Application>
  <PresentationFormat>Widescreen</PresentationFormat>
  <Paragraphs>2723</Paragraphs>
  <Slides>191</Slides>
  <Notes>71</Notes>
  <HiddenSlides>104</HiddenSlides>
  <MMClips>0</MMClips>
  <ScaleCrop>false</ScaleCrop>
  <HeadingPairs>
    <vt:vector size="8" baseType="variant">
      <vt:variant>
        <vt:lpstr>Fonts Used</vt:lpstr>
      </vt:variant>
      <vt:variant>
        <vt:i4>21</vt:i4>
      </vt:variant>
      <vt:variant>
        <vt:lpstr>Theme</vt:lpstr>
      </vt:variant>
      <vt:variant>
        <vt:i4>3</vt:i4>
      </vt:variant>
      <vt:variant>
        <vt:lpstr>Embedded OLE Servers</vt:lpstr>
      </vt:variant>
      <vt:variant>
        <vt:i4>2</vt:i4>
      </vt:variant>
      <vt:variant>
        <vt:lpstr>Slide Titles</vt:lpstr>
      </vt:variant>
      <vt:variant>
        <vt:i4>191</vt:i4>
      </vt:variant>
    </vt:vector>
  </HeadingPairs>
  <TitlesOfParts>
    <vt:vector size="217" baseType="lpstr">
      <vt:lpstr>72 Monospace</vt: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Tier-2 Cluster: Genius</vt:lpstr>
      <vt:lpstr>PowerPoint Presentation</vt:lpstr>
      <vt:lpstr>Tier-2 Cluster: wICE</vt:lpstr>
      <vt:lpstr>PowerPoint Presentation</vt:lpstr>
      <vt:lpstr>Tier-1 vs Tier-2</vt:lpstr>
      <vt:lpstr>Technical Hardware Specifications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VSCAgent</vt:lpstr>
      <vt:lpstr>VSCAgent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Open OnDemand</vt:lpstr>
      <vt:lpstr>Open OnDemand</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Interactive Job on wICE</vt:lpstr>
      <vt:lpstr>Interactive Jobs</vt:lpstr>
      <vt:lpstr>PowerPoint Presentation</vt:lpstr>
      <vt:lpstr>Batch Workload</vt:lpstr>
      <vt:lpstr>Output File</vt:lpstr>
      <vt:lpstr>Output File</vt:lpstr>
      <vt:lpstr>Inspecting Jobs</vt:lpstr>
      <vt:lpstr>Memory Considerations</vt:lpstr>
      <vt:lpstr>Standard Output File</vt:lpstr>
      <vt:lpstr>Batch job with resource specifications</vt:lpstr>
      <vt:lpstr>My first pbs script</vt:lpstr>
      <vt:lpstr>Other Partitions</vt:lpstr>
      <vt:lpstr>Managing &amp; Monitoring Jobs</vt:lpstr>
      <vt:lpstr>Requesting Compute Resources Interactively</vt:lpstr>
      <vt:lpstr>Other Partitions on wICE</vt:lpstr>
      <vt:lpstr>Managing &amp; Monitoring Jobs</vt:lpstr>
      <vt:lpstr>Interactive Partition</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1289</cp:revision>
  <dcterms:created xsi:type="dcterms:W3CDTF">2012-07-10T07:57:57Z</dcterms:created>
  <dcterms:modified xsi:type="dcterms:W3CDTF">2023-03-03T15:00:13Z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